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89" r:id="rId7"/>
    <p:sldId id="261" r:id="rId8"/>
    <p:sldId id="262" r:id="rId9"/>
    <p:sldId id="263" r:id="rId10"/>
    <p:sldId id="264" r:id="rId11"/>
    <p:sldId id="265" r:id="rId12"/>
    <p:sldId id="266" r:id="rId13"/>
    <p:sldId id="267" r:id="rId14"/>
    <p:sldId id="268" r:id="rId15"/>
    <p:sldId id="269" r:id="rId16"/>
    <p:sldId id="270" r:id="rId17"/>
    <p:sldId id="271" r:id="rId18"/>
    <p:sldId id="290" r:id="rId19"/>
    <p:sldId id="272" r:id="rId20"/>
    <p:sldId id="273" r:id="rId21"/>
    <p:sldId id="274" r:id="rId22"/>
    <p:sldId id="275"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235" autoAdjust="0"/>
    <p:restoredTop sz="86349" autoAdjust="0"/>
  </p:normalViewPr>
  <p:slideViewPr>
    <p:cSldViewPr snapToGrid="0" snapToObjects="1">
      <p:cViewPr varScale="1">
        <p:scale>
          <a:sx n="85" d="100"/>
          <a:sy n="85" d="100"/>
        </p:scale>
        <p:origin x="1528" y="168"/>
      </p:cViewPr>
      <p:guideLst>
        <p:guide orient="horz" pos="2160"/>
        <p:guide pos="2880"/>
      </p:guideLst>
    </p:cSldViewPr>
  </p:slideViewPr>
  <p:outlineViewPr>
    <p:cViewPr>
      <p:scale>
        <a:sx n="33" d="100"/>
        <a:sy n="33" d="100"/>
      </p:scale>
      <p:origin x="0" y="-41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1/10/20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Before ancient diseases, I would like to express how I look on “disease”. Generally particular pathogens are responsible for disease cases. However recent studies on human microbiome showed that, diseases could arouse from a disease oriented microbiome state as well.</a:t>
            </a:r>
          </a:p>
          <a:p>
            <a:pPr marL="0" lvl="0" indent="0">
              <a:buNone/>
            </a:pPr>
            <a:endParaRPr dirty="0"/>
          </a:p>
          <a:p>
            <a:pPr marL="0" lvl="0" indent="0">
              <a:buNone/>
            </a:pPr>
            <a:r>
              <a:rPr dirty="0"/>
              <a:t>There are documented cases showing that a disease oriented microbial state could cause different kind of diseases:</a:t>
            </a:r>
          </a:p>
          <a:p>
            <a:pPr marL="0" lvl="0" indent="0">
              <a:buNone/>
            </a:pPr>
            <a:endParaRPr dirty="0"/>
          </a:p>
          <a:p>
            <a:pPr marL="171450" lvl="0" indent="-171450">
              <a:buFont typeface="Arial" panose="020B0604020202020204" pitchFamily="34" charset="0"/>
              <a:buChar char="•"/>
            </a:pPr>
            <a:r>
              <a:rPr dirty="0"/>
              <a:t>Autoimmune diseases</a:t>
            </a:r>
            <a:endParaRPr lang="tr-TR" dirty="0"/>
          </a:p>
          <a:p>
            <a:pPr marL="171450" lvl="0" indent="-171450">
              <a:buFont typeface="Arial" panose="020B0604020202020204" pitchFamily="34" charset="0"/>
              <a:buChar char="•"/>
            </a:pPr>
            <a:r>
              <a:rPr dirty="0"/>
              <a:t>Autism</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This slide shows how diet effects the oral microbiome. El </a:t>
            </a:r>
            <a:r>
              <a:rPr dirty="0" err="1"/>
              <a:t>Sidron</a:t>
            </a:r>
            <a:r>
              <a:rPr dirty="0"/>
              <a:t> individuals clustered with forager-gatherer populations. While SPY Neanderthal profile is closer to hunter gatherer population.</a:t>
            </a:r>
          </a:p>
          <a:p>
            <a:pPr marL="0" lvl="0" indent="0">
              <a:buNone/>
            </a:pPr>
            <a:endParaRPr dirty="0"/>
          </a:p>
          <a:p>
            <a:pPr marL="0" lvl="0" indent="0">
              <a:buNone/>
            </a:pPr>
            <a:r>
              <a:rPr dirty="0"/>
              <a:t>So, meat based diet changes the overall oral microbiome content.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 oralis is an archaea commensal microbe and it is one of the oldest ancient genomes reconstructed. The ancient stain contains some biofilm producing genes.</a:t>
            </a:r>
          </a:p>
          <a:p>
            <a:pPr marL="0" lvl="0" indent="0">
              <a:buNone/>
            </a:pPr>
            <a:endParaRPr dirty="0"/>
          </a:p>
          <a:p>
            <a:pPr marL="0" lvl="0" indent="0">
              <a:buNone/>
            </a:pPr>
            <a:r>
              <a:rPr dirty="0"/>
              <a:t>Red complex: Species that are involved in periodontitis</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Chewed mastic particles are one of the other sources of ancestral microbiome.</a:t>
            </a:r>
          </a:p>
          <a:p>
            <a:pPr marL="0" lvl="0" indent="0">
              <a:buNone/>
            </a:pPr>
            <a:endParaRPr dirty="0"/>
          </a:p>
          <a:p>
            <a:pPr marL="0" lvl="0" indent="0">
              <a:buNone/>
            </a:pPr>
            <a:r>
              <a:rPr dirty="0"/>
              <a:t>In ancient times people chewed those particles to make tools, or fix broken things as a adhesive matrix. So they could contain notable amounts of oral </a:t>
            </a:r>
            <a:r>
              <a:rPr dirty="0" err="1"/>
              <a:t>micribome</a:t>
            </a:r>
            <a:r>
              <a:rPr dirty="0"/>
              <a:t> species.</a:t>
            </a:r>
          </a:p>
          <a:p>
            <a:pPr marL="0" lvl="0" indent="0">
              <a:buNone/>
            </a:pPr>
            <a:endParaRPr dirty="0"/>
          </a:p>
          <a:p>
            <a:pPr marL="0" lvl="0" indent="0">
              <a:buNone/>
            </a:pPr>
            <a:r>
              <a:rPr dirty="0"/>
              <a:t>A study shows that chewing gums encapsulate at least 20% of the oral species.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In this study researcher used shotgun sequencing method to obtain DNA sequences. The phylum composition showed a similar pattern to oral microbiome.</a:t>
            </a:r>
          </a:p>
          <a:p>
            <a:pPr marL="0" lvl="0" indent="0">
              <a:buNone/>
            </a:pPr>
            <a:endParaRPr dirty="0"/>
          </a:p>
          <a:p>
            <a:pPr marL="0" lvl="0" indent="0">
              <a:buNone/>
            </a:pPr>
            <a:r>
              <a:rPr dirty="0"/>
              <a:t>Moreover they used PCA analysis on the Bray-Curtis ecological distance matrix. The clustering pattern confirmed that the chewed mastic particle contain notable amounts of bacterial phyla.</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Moreover, they have found numerous human pathogens.</a:t>
            </a:r>
          </a:p>
          <a:p>
            <a:pPr marL="0" lvl="0" indent="0">
              <a:buNone/>
            </a:pPr>
            <a:endParaRPr dirty="0"/>
          </a:p>
          <a:p>
            <a:pPr marL="0" lvl="0" indent="0">
              <a:buNone/>
            </a:pPr>
            <a:r>
              <a:rPr dirty="0"/>
              <a:t>S. pneumonia is responsible community acquired pneumonia and for infant deaths. Some genes identified that are associated with colony and biofilm formation.</a:t>
            </a:r>
          </a:p>
          <a:p>
            <a:pPr marL="0" lvl="0" indent="0">
              <a:buNone/>
            </a:pPr>
            <a:endParaRPr dirty="0"/>
          </a:p>
          <a:p>
            <a:pPr marL="0" lvl="0" indent="0">
              <a:buNone/>
            </a:pPr>
            <a:r>
              <a:rPr dirty="0"/>
              <a:t>Blood borne viruses, Epstein Barr virus that is responsible for glandular fever. It is known that the most common human viruses infects over 90% of worlds population.</a:t>
            </a:r>
          </a:p>
          <a:p>
            <a:pPr marL="0" lvl="0" indent="0">
              <a:buNone/>
            </a:pPr>
            <a:endParaRPr dirty="0"/>
          </a:p>
          <a:p>
            <a:pPr marL="0" lvl="0" indent="0">
              <a:buNone/>
            </a:pPr>
            <a:r>
              <a:rPr dirty="0"/>
              <a:t>Red complex: responsible in periodontal diseases.</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In those studies, I’ve tried to build a base for </a:t>
            </a:r>
            <a:r>
              <a:rPr dirty="0" err="1"/>
              <a:t>dysbiotic</a:t>
            </a:r>
            <a:r>
              <a:rPr dirty="0"/>
              <a:t> microbiome. But how </a:t>
            </a:r>
            <a:r>
              <a:rPr dirty="0" err="1"/>
              <a:t>dysbiotic</a:t>
            </a:r>
            <a:r>
              <a:rPr dirty="0"/>
              <a:t> microbiome affects pathogenesis?</a:t>
            </a:r>
          </a:p>
          <a:p>
            <a:pPr marL="0" lvl="0" indent="0">
              <a:buNone/>
            </a:pPr>
            <a:endParaRPr dirty="0"/>
          </a:p>
          <a:p>
            <a:pPr marL="0" lvl="0" indent="0">
              <a:buNone/>
            </a:pPr>
            <a:r>
              <a:rPr dirty="0"/>
              <a:t>For example, periodontitis is most common causes of bacteremia cases. The residing microbial community in oral microbiome could trigger diseases when they access blood stream.</a:t>
            </a:r>
          </a:p>
          <a:p>
            <a:pPr marL="0" lvl="0" indent="0">
              <a:buNone/>
            </a:pPr>
            <a:endParaRPr dirty="0"/>
          </a:p>
          <a:p>
            <a:pPr marL="0" lvl="0" indent="0">
              <a:buNone/>
            </a:pPr>
            <a:r>
              <a:rPr dirty="0" err="1"/>
              <a:t>Gemella</a:t>
            </a:r>
            <a:r>
              <a:rPr dirty="0"/>
              <a:t> </a:t>
            </a:r>
            <a:r>
              <a:rPr dirty="0" err="1"/>
              <a:t>sanguinis</a:t>
            </a:r>
            <a:r>
              <a:rPr dirty="0"/>
              <a:t> </a:t>
            </a:r>
            <a:r>
              <a:rPr dirty="0" err="1"/>
              <a:t>Haemophilus</a:t>
            </a:r>
            <a:r>
              <a:rPr dirty="0"/>
              <a:t> influenza</a:t>
            </a:r>
          </a:p>
          <a:p>
            <a:pPr marL="0" lvl="0" indent="0">
              <a:buNone/>
            </a:pPr>
            <a:endParaRPr dirty="0"/>
          </a:p>
          <a:p>
            <a:pPr marL="0" lvl="0" indent="0">
              <a:buNone/>
            </a:pPr>
            <a:r>
              <a:rPr dirty="0"/>
              <a:t>They cause infective endocarditis that is responsible for deaths</a:t>
            </a:r>
          </a:p>
          <a:p>
            <a:pPr marL="0" lvl="0" indent="0">
              <a:buNone/>
            </a:pPr>
            <a:endParaRPr dirty="0"/>
          </a:p>
          <a:p>
            <a:pPr marL="0" lvl="0" indent="0">
              <a:buNone/>
            </a:pPr>
            <a:r>
              <a:rPr dirty="0"/>
              <a:t>Take home message: Disease oriented microbiome could trigger diseases.</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What about pathogen genomics? </a:t>
            </a:r>
            <a:endParaRPr lang="tr-TR" dirty="0"/>
          </a:p>
          <a:p>
            <a:pPr marL="0" lvl="0" indent="0">
              <a:buNone/>
            </a:pPr>
            <a:endParaRPr lang="tr-TR" dirty="0"/>
          </a:p>
          <a:p>
            <a:pPr marL="0" lvl="0" indent="0">
              <a:buNone/>
            </a:pPr>
            <a:r>
              <a:rPr dirty="0"/>
              <a:t>The most well known cases are epidemics. </a:t>
            </a:r>
            <a:endParaRPr lang="tr-TR" dirty="0"/>
          </a:p>
          <a:p>
            <a:pPr marL="0" lvl="0" indent="0">
              <a:buNone/>
            </a:pPr>
            <a:endParaRPr lang="tr-TR" dirty="0"/>
          </a:p>
          <a:p>
            <a:pPr marL="0" lvl="0" indent="0">
              <a:buNone/>
            </a:pPr>
            <a:r>
              <a:rPr dirty="0"/>
              <a:t>Those epidemics were responsible of massive deaths in our history. Especially in Middle Ages.</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The type of the historical material defines how we could move.</a:t>
            </a:r>
          </a:p>
          <a:p>
            <a:pPr marL="0" lvl="0" indent="0">
              <a:buNone/>
            </a:pPr>
            <a:endParaRPr dirty="0"/>
          </a:p>
          <a:p>
            <a:pPr marL="0" lvl="0" indent="0">
              <a:buNone/>
            </a:pPr>
            <a:r>
              <a:rPr dirty="0"/>
              <a:t>Add distances Pathogen genomics</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extLst>
      <p:ext uri="{BB962C8B-B14F-4D97-AF65-F5344CB8AC3E}">
        <p14:creationId xmlns:p14="http://schemas.microsoft.com/office/powerpoint/2010/main" val="3526251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The first molecular records of epidemics: 5000 BCE</a:t>
            </a:r>
          </a:p>
          <a:p>
            <a:pPr marL="0" lvl="0" indent="0">
              <a:buNone/>
            </a:pPr>
            <a:endParaRPr dirty="0"/>
          </a:p>
          <a:p>
            <a:pPr marL="171450" lvl="0" indent="-171450">
              <a:buFont typeface="Arial" panose="020B0604020202020204" pitchFamily="34" charset="0"/>
              <a:buChar char="•"/>
            </a:pPr>
            <a:r>
              <a:rPr i="1" dirty="0"/>
              <a:t>Y. </a:t>
            </a:r>
            <a:r>
              <a:rPr lang="tr-TR" i="1" dirty="0"/>
              <a:t>p</a:t>
            </a:r>
            <a:r>
              <a:rPr i="1" dirty="0" err="1"/>
              <a:t>estis</a:t>
            </a:r>
            <a:endParaRPr lang="tr-TR" i="1" dirty="0"/>
          </a:p>
          <a:p>
            <a:pPr marL="171450" lvl="0" indent="-171450">
              <a:buFont typeface="Arial" panose="020B0604020202020204" pitchFamily="34" charset="0"/>
              <a:buChar char="•"/>
            </a:pPr>
            <a:r>
              <a:rPr dirty="0"/>
              <a:t>Human Parvovirus (B19V)</a:t>
            </a:r>
            <a:endParaRPr lang="tr-TR" dirty="0"/>
          </a:p>
          <a:p>
            <a:pPr marL="171450" lvl="0" indent="-171450">
              <a:buFont typeface="Arial" panose="020B0604020202020204" pitchFamily="34" charset="0"/>
              <a:buChar char="•"/>
            </a:pPr>
            <a:r>
              <a:rPr dirty="0"/>
              <a:t>HPV</a:t>
            </a:r>
            <a:endParaRPr lang="tr-TR" dirty="0"/>
          </a:p>
          <a:p>
            <a:pPr marL="171450" lvl="0" indent="-171450">
              <a:buFont typeface="Arial" panose="020B0604020202020204" pitchFamily="34" charset="0"/>
              <a:buChar char="•"/>
            </a:pPr>
            <a:r>
              <a:rPr dirty="0"/>
              <a:t>H. pylori</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17</a:t>
            </a:r>
          </a:p>
          <a:p>
            <a:pPr marL="0" lvl="0" indent="0">
              <a:buNone/>
            </a:pPr>
            <a:endParaRPr dirty="0"/>
          </a:p>
          <a:p>
            <a:pPr marL="0" lvl="0" indent="0">
              <a:buNone/>
            </a:pPr>
            <a:r>
              <a:rPr dirty="0"/>
              <a:t>Gram negative bacterium Yersinia pestis. It is the causative agent of the plague pandemics in Middle Ages.</a:t>
            </a:r>
          </a:p>
          <a:p>
            <a:pPr marL="0" lvl="0" indent="0">
              <a:buNone/>
            </a:pPr>
            <a:endParaRPr dirty="0"/>
          </a:p>
          <a:p>
            <a:pPr marL="0" lvl="0" indent="0">
              <a:buNone/>
            </a:pPr>
            <a:r>
              <a:rPr dirty="0"/>
              <a:t>It evolved from a close relative, Yersinia pseudotuberculosis, which is an environmental enteric disease causing bacterium.</a:t>
            </a:r>
          </a:p>
          <a:p>
            <a:pPr marL="0" lvl="0" indent="0">
              <a:buNone/>
            </a:pPr>
            <a:endParaRPr dirty="0"/>
          </a:p>
          <a:p>
            <a:pPr marL="0" lvl="0" indent="0">
              <a:buNone/>
            </a:pPr>
            <a:r>
              <a:rPr dirty="0"/>
              <a:t>Although the two species are clearly distinguishable via their virulence potential and transmission mechanisms</a:t>
            </a:r>
          </a:p>
          <a:p>
            <a:pPr marL="0" lvl="0" indent="0">
              <a:buNone/>
            </a:pPr>
            <a:endParaRPr dirty="0"/>
          </a:p>
          <a:p>
            <a:pPr marL="0" lvl="0" indent="0">
              <a:buNone/>
            </a:pPr>
            <a:r>
              <a:rPr dirty="0"/>
              <a:t>Nucleotide genomic identity reaches 97% among chromosomal protein coding genes.</a:t>
            </a:r>
          </a:p>
          <a:p>
            <a:pPr marL="0" lvl="0" indent="0">
              <a:buNone/>
            </a:pPr>
            <a:endParaRPr dirty="0"/>
          </a:p>
          <a:p>
            <a:pPr marL="0" lvl="0" indent="0">
              <a:buNone/>
            </a:pPr>
            <a:r>
              <a:rPr dirty="0"/>
              <a:t>Y. pestis are conferred by the unique acquisition of two plasmids:</a:t>
            </a:r>
          </a:p>
          <a:p>
            <a:pPr marL="0" lvl="0" indent="0">
              <a:buNone/>
            </a:pPr>
            <a:endParaRPr dirty="0"/>
          </a:p>
          <a:p>
            <a:pPr marL="171450" lvl="0" indent="-171450">
              <a:buFont typeface="Arial" panose="020B0604020202020204" pitchFamily="34" charset="0"/>
              <a:buChar char="•"/>
            </a:pPr>
            <a:r>
              <a:rPr dirty="0"/>
              <a:t>pCP1, which contributes to the invasive potential of the bacterium</a:t>
            </a:r>
            <a:endParaRPr lang="tr-TR" dirty="0"/>
          </a:p>
          <a:p>
            <a:pPr marL="171450" lvl="0" indent="-171450">
              <a:buFont typeface="Arial" panose="020B0604020202020204" pitchFamily="34" charset="0"/>
              <a:buChar char="•"/>
            </a:pPr>
            <a:r>
              <a:rPr dirty="0"/>
              <a:t>pMT1, which is involved in flea colonization,</a:t>
            </a:r>
            <a:endParaRPr lang="tr-TR" dirty="0"/>
          </a:p>
          <a:p>
            <a:pPr marL="171450" lvl="0" indent="-171450">
              <a:buFont typeface="Arial" panose="020B0604020202020204" pitchFamily="34" charset="0"/>
              <a:buChar char="•"/>
            </a:pPr>
            <a:r>
              <a:rPr dirty="0"/>
              <a:t>chromosomal gene pseudogenization of biofilm genes</a:t>
            </a:r>
          </a:p>
          <a:p>
            <a:pPr marL="0" lvl="0" indent="0">
              <a:buNone/>
            </a:pPr>
            <a:endParaRPr dirty="0"/>
          </a:p>
          <a:p>
            <a:pPr marL="0" lvl="0" indent="0">
              <a:buNone/>
            </a:pPr>
            <a:r>
              <a:rPr dirty="0"/>
              <a:t>The transmission mechanism is through a flea vector. Yersinia murine toxin (</a:t>
            </a:r>
            <a:r>
              <a:rPr dirty="0" err="1"/>
              <a:t>ymt</a:t>
            </a:r>
            <a:r>
              <a:rPr dirty="0"/>
              <a:t>) gene, which is present on the pMT1 plasmid creates a barrier in flea midgut, preventing the food.</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We are contaminated with trillions of microbes. But most important, we are co-evolved with them. Every body part has its own microbial content and in a normal state, those microbes works cooperatively with our immune system to keep our bodies well functioned.</a:t>
            </a:r>
          </a:p>
          <a:p>
            <a:pPr marL="0" lvl="0" indent="0">
              <a:buNone/>
            </a:pPr>
            <a:endParaRPr dirty="0"/>
          </a:p>
          <a:p>
            <a:pPr marL="0" lvl="0" indent="0">
              <a:buNone/>
            </a:pPr>
            <a:r>
              <a:rPr dirty="0"/>
              <a:t>Microbes train our immune system.</a:t>
            </a:r>
          </a:p>
          <a:p>
            <a:pPr marL="0" lvl="0" indent="0">
              <a:buNone/>
            </a:pPr>
            <a:endParaRPr dirty="0"/>
          </a:p>
          <a:p>
            <a:pPr marL="0" lvl="0" indent="0">
              <a:buNone/>
            </a:pPr>
            <a:r>
              <a:rPr dirty="0"/>
              <a:t>Unfortunately there is no good consensus on what is a healthy microbiome.</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tr-TR" dirty="0"/>
              <a:t>T</a:t>
            </a:r>
            <a:r>
              <a:rPr dirty="0"/>
              <a:t>his study suggests that the </a:t>
            </a:r>
            <a:r>
              <a:rPr dirty="0" err="1"/>
              <a:t>ymt</a:t>
            </a:r>
            <a:r>
              <a:rPr dirty="0"/>
              <a:t> gene acquisition in Y. pestis 1000 years before present.</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dirty="0"/>
              <a:t>The divergence between pseudo tuberculosis and Y. pestis could be based on aDNA data 13,000–79,000 years before present.</a:t>
            </a:r>
          </a:p>
          <a:p>
            <a:endParaRPr lang="en" dirty="0"/>
          </a:p>
          <a:p>
            <a:r>
              <a:rPr lang="en" dirty="0"/>
              <a:t>Y. pestis identification in human remains from Neolithic and Bronze Age Eurasia suggests that it caused human infections during these periods and originated more than 5,000 years ago.</a:t>
            </a:r>
          </a:p>
          <a:p>
            <a:endParaRPr lang="en" dirty="0"/>
          </a:p>
          <a:p>
            <a:r>
              <a:rPr lang="en" dirty="0"/>
              <a:t>Late Neolithic and Bronze Age (LNBA) occupy a basal lineage in the Y. pestis. In early times, Y. Pestis genomes lack of virulence genes. It could be active but not as active as bubonic plague.</a:t>
            </a:r>
          </a:p>
          <a:p>
            <a:endParaRPr lang="en" dirty="0"/>
          </a:p>
          <a:p>
            <a:r>
              <a:rPr lang="en" dirty="0"/>
              <a:t>For bubonic plague, flea transmission should be needed. </a:t>
            </a:r>
            <a:endParaRPr lang="tr-TR" dirty="0"/>
          </a:p>
        </p:txBody>
      </p:sp>
      <p:sp>
        <p:nvSpPr>
          <p:cNvPr id="4" name="Slide Number Placeholder 3"/>
          <p:cNvSpPr>
            <a:spLocks noGrp="1"/>
          </p:cNvSpPr>
          <p:nvPr>
            <p:ph type="sldNum" sz="quarter" idx="5"/>
          </p:nvPr>
        </p:nvSpPr>
        <p:spPr/>
        <p:txBody>
          <a:bodyPr/>
          <a:lstStyle/>
          <a:p>
            <a:fld id="{18BDFEC3-8487-43E8-A154-7C12CBC1FFF2}" type="slidenum">
              <a:rPr lang="en-US" smtClean="0"/>
              <a:t>22</a:t>
            </a:fld>
            <a:endParaRPr lang="en-US"/>
          </a:p>
        </p:txBody>
      </p:sp>
    </p:spTree>
    <p:extLst>
      <p:ext uri="{BB962C8B-B14F-4D97-AF65-F5344CB8AC3E}">
        <p14:creationId xmlns:p14="http://schemas.microsoft.com/office/powerpoint/2010/main" val="3982181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20</a:t>
            </a:r>
          </a:p>
          <a:p>
            <a:pPr marL="0" lvl="0" indent="0">
              <a:buNone/>
            </a:pPr>
            <a:endParaRPr dirty="0"/>
          </a:p>
          <a:p>
            <a:pPr marL="0" lvl="0" indent="0">
              <a:buNone/>
            </a:pPr>
            <a:r>
              <a:rPr dirty="0" err="1"/>
              <a:t>Borrellia</a:t>
            </a:r>
            <a:r>
              <a:rPr dirty="0"/>
              <a:t> </a:t>
            </a:r>
            <a:r>
              <a:rPr dirty="0" err="1"/>
              <a:t>recurrentis</a:t>
            </a:r>
            <a:endParaRPr dirty="0"/>
          </a:p>
          <a:p>
            <a:pPr marL="0" lvl="0" indent="0">
              <a:buNone/>
            </a:pPr>
            <a:endParaRPr dirty="0"/>
          </a:p>
          <a:p>
            <a:pPr marL="0" lvl="0" indent="0">
              <a:buNone/>
            </a:pPr>
            <a:r>
              <a:rPr dirty="0"/>
              <a:t>Louse-borne relapsing fever was one of the major diseases affecting Western human populations, with its last major pandemic killing millions after World War I</a:t>
            </a:r>
          </a:p>
          <a:p>
            <a:pPr marL="0" lvl="0" indent="0">
              <a:buNone/>
            </a:pPr>
            <a:endParaRPr dirty="0"/>
          </a:p>
          <a:p>
            <a:pPr marL="0" lvl="0" indent="0">
              <a:buNone/>
            </a:pPr>
            <a:r>
              <a:rPr dirty="0"/>
              <a:t>It is known to have killed millions of people over the course of European history and remains a major cause of mortality in parts of the world.</a:t>
            </a:r>
          </a:p>
          <a:p>
            <a:pPr marL="0" lvl="0" indent="0">
              <a:buNone/>
            </a:pPr>
            <a:endParaRPr dirty="0"/>
          </a:p>
          <a:p>
            <a:pPr marL="0" lvl="0" indent="0">
              <a:buNone/>
            </a:pPr>
            <a:r>
              <a:rPr dirty="0"/>
              <a:t>In this study researchers reconstructed 6.4× coverage B. </a:t>
            </a:r>
            <a:r>
              <a:rPr dirty="0" err="1"/>
              <a:t>recurrentis</a:t>
            </a:r>
            <a:r>
              <a:rPr dirty="0"/>
              <a:t> genome(95.2% of the genome at least 2x coverage).</a:t>
            </a:r>
          </a:p>
          <a:p>
            <a:pPr marL="0" lvl="0" indent="0">
              <a:buNone/>
            </a:pPr>
            <a:endParaRPr dirty="0"/>
          </a:p>
          <a:p>
            <a:pPr marL="0" lvl="0" indent="0">
              <a:buNone/>
            </a:pPr>
            <a:r>
              <a:rPr dirty="0"/>
              <a:t>They searched for specific surface lipoproteins.</a:t>
            </a:r>
          </a:p>
          <a:p>
            <a:pPr marL="0" lvl="0" indent="0">
              <a:buNone/>
            </a:pPr>
            <a:endParaRPr dirty="0"/>
          </a:p>
          <a:p>
            <a:pPr marL="0" lvl="0" indent="0">
              <a:buNone/>
            </a:pPr>
            <a:r>
              <a:rPr dirty="0"/>
              <a:t>For relapsing fever, some surface </a:t>
            </a:r>
            <a:r>
              <a:rPr dirty="0" err="1"/>
              <a:t>liporproteins</a:t>
            </a:r>
            <a:r>
              <a:rPr dirty="0"/>
              <a:t> should be translated to evade from the host immunity and prolong the infection.</a:t>
            </a:r>
          </a:p>
          <a:p>
            <a:pPr marL="0" lvl="0" indent="0">
              <a:buNone/>
            </a:pPr>
            <a:endParaRPr dirty="0"/>
          </a:p>
          <a:p>
            <a:pPr marL="0" lvl="0" indent="0">
              <a:buNone/>
            </a:pPr>
            <a:r>
              <a:rPr dirty="0"/>
              <a:t>In B. </a:t>
            </a:r>
            <a:r>
              <a:rPr dirty="0" err="1"/>
              <a:t>recurrentis</a:t>
            </a:r>
            <a:r>
              <a:rPr dirty="0"/>
              <a:t>, these proteins are the surface lipoproteins </a:t>
            </a:r>
            <a:r>
              <a:rPr dirty="0" err="1"/>
              <a:t>vlp</a:t>
            </a:r>
            <a:r>
              <a:rPr dirty="0"/>
              <a:t> and </a:t>
            </a:r>
            <a:r>
              <a:rPr dirty="0" err="1"/>
              <a:t>vsp</a:t>
            </a:r>
            <a:r>
              <a:rPr dirty="0"/>
              <a:t>, which are also known to be its main proinflammatory proteins. Research showed that the middle age strain does not have those lipoproteins.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Syphilis</a:t>
            </a:r>
          </a:p>
          <a:p>
            <a:pPr marL="0" lvl="0" indent="0">
              <a:buNone/>
            </a:pPr>
            <a:endParaRPr dirty="0"/>
          </a:p>
          <a:p>
            <a:pPr marL="0" lvl="0" indent="0">
              <a:buNone/>
            </a:pPr>
            <a:r>
              <a:rPr dirty="0"/>
              <a:t>Yaws</a:t>
            </a:r>
          </a:p>
          <a:p>
            <a:pPr marL="0" lvl="0" indent="0">
              <a:buNone/>
            </a:pPr>
            <a:endParaRPr dirty="0"/>
          </a:p>
          <a:p>
            <a:pPr marL="0" lvl="0" indent="0">
              <a:buNone/>
            </a:pPr>
            <a:r>
              <a:rPr dirty="0"/>
              <a:t>Treponema pallidum infections occur worldwide causing, among other diseases, syphilis and yaws. In particular sexually transmitted syphilis is regarded as a re-emerging infectious disease with millions of new infections annually.</a:t>
            </a:r>
          </a:p>
          <a:p>
            <a:pPr marL="0" lvl="0" indent="0">
              <a:buNone/>
            </a:pPr>
            <a:endParaRPr dirty="0"/>
          </a:p>
          <a:p>
            <a:pPr marL="0" lvl="0" indent="0">
              <a:buNone/>
            </a:pPr>
            <a:r>
              <a:rPr dirty="0"/>
              <a:t>3 historic T. pallidum genomes reconstructed between 17th and 19th century.</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22</a:t>
            </a:r>
          </a:p>
          <a:p>
            <a:pPr marL="0" lvl="0" indent="0">
              <a:buNone/>
            </a:pPr>
            <a:endParaRPr/>
          </a:p>
          <a:p>
            <a:pPr marL="0" lvl="0" indent="0">
              <a:buNone/>
            </a:pPr>
            <a:r>
              <a:t>Researchers used skeletal materials with lesions for shotgun sequencing method.</a:t>
            </a:r>
          </a:p>
          <a:p>
            <a:pPr marL="0" lvl="0" indent="0">
              <a:buNone/>
            </a:pPr>
            <a:endParaRPr/>
          </a:p>
          <a:p>
            <a:pPr marL="0" lvl="0" indent="0">
              <a:buNone/>
            </a:pPr>
            <a:r>
              <a:t>They have reconstructed three reference genomes with at least 3x coverage. However the could not distangle the complex evolution behind it.</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23</a:t>
            </a:r>
          </a:p>
          <a:p>
            <a:pPr marL="0" lvl="0" indent="0">
              <a:buNone/>
            </a:pPr>
            <a:endParaRPr/>
          </a:p>
          <a:p>
            <a:pPr marL="0" lvl="0" indent="0">
              <a:buNone/>
            </a:pPr>
            <a:r>
              <a:t>Ötzi iceman. Good conservation stats. That makes a good candidate for ancient metagenomic studies.</a:t>
            </a:r>
          </a:p>
          <a:p>
            <a:pPr marL="0" lvl="0" indent="0">
              <a:buNone/>
            </a:pPr>
            <a:endParaRPr/>
          </a:p>
          <a:p>
            <a:pPr marL="0" lvl="0" indent="0">
              <a:buNone/>
            </a:pPr>
            <a:r>
              <a:t>Helicobacter pylori is one of the most prevalent human pathogens.</a:t>
            </a:r>
          </a:p>
          <a:p>
            <a:pPr marL="0" lvl="0" indent="0">
              <a:buNone/>
            </a:pPr>
            <a:endParaRPr/>
          </a:p>
          <a:p>
            <a:pPr marL="0" lvl="0" indent="0">
              <a:buNone/>
            </a:pPr>
            <a:r>
              <a:t>It has dispersed globally with its human host, resulting in a distinct phylogeographic pattern that can be used to reconstruct both recent and ancient human migrations.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24</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25</a:t>
            </a:r>
          </a:p>
          <a:p>
            <a:pPr marL="0" lvl="0" indent="0">
              <a:buNone/>
            </a:pPr>
            <a:endParaRPr/>
          </a:p>
          <a:p>
            <a:pPr marL="0" lvl="0" indent="0">
              <a:buNone/>
            </a:pPr>
            <a:r>
              <a:t>The extant European population of H. pylori is known to be a hybrid between Asian and African bacteria, but there exist different hypotheses about when and where the hybridization took place, reflecting the complex demographic history of Europeans. Here, we present a 5300-year-old H. pylori genome from a European Copper Age glacier mummy. The “Iceman” H. pylori is a nearly pure representative of the bacterial population of Asian origin that existed in Europe before hybridization, suggesting that the African population arrived in Europe within the</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27</a:t>
            </a:r>
          </a:p>
          <a:p>
            <a:pPr marL="0" lvl="0" indent="0">
              <a:buNone/>
            </a:pPr>
            <a:endParaRPr/>
          </a:p>
          <a:p>
            <a:pPr marL="0" lvl="0" indent="0">
              <a:buNone/>
            </a:pPr>
            <a:r>
              <a:t>In a follow-up study, researcher found even more. In this study, researchers tried to catalogue the distal gut microbiome.</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28</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Dysbiosis is any change to the composition of resident commensal communities found in healthy microbiomes. It could be generally </a:t>
            </a:r>
            <a:r>
              <a:rPr dirty="0" err="1"/>
              <a:t>characterised</a:t>
            </a:r>
            <a:r>
              <a:rPr dirty="0"/>
              <a:t> as (Petersen and Round et al., 2014):</a:t>
            </a:r>
          </a:p>
          <a:p>
            <a:pPr marL="0" lvl="0" indent="0">
              <a:buNone/>
            </a:pPr>
            <a:endParaRPr dirty="0"/>
          </a:p>
          <a:p>
            <a:pPr marL="171450" lvl="0" indent="-171450">
              <a:buFont typeface="Arial" panose="020B0604020202020204" pitchFamily="34" charset="0"/>
              <a:buChar char="•"/>
            </a:pPr>
            <a:r>
              <a:rPr dirty="0"/>
              <a:t>loss of beneficial microorganisms</a:t>
            </a:r>
            <a:endParaRPr lang="tr-TR" dirty="0"/>
          </a:p>
          <a:p>
            <a:pPr marL="171450" lvl="0" indent="-171450">
              <a:buFont typeface="Arial" panose="020B0604020202020204" pitchFamily="34" charset="0"/>
              <a:buChar char="•"/>
            </a:pPr>
            <a:r>
              <a:rPr dirty="0"/>
              <a:t>expansion of potentially harmful microbes</a:t>
            </a:r>
            <a:endParaRPr lang="tr-TR" dirty="0"/>
          </a:p>
          <a:p>
            <a:pPr marL="171450" lvl="0" indent="-171450">
              <a:buFont typeface="Arial" panose="020B0604020202020204" pitchFamily="34" charset="0"/>
              <a:buChar char="•"/>
            </a:pPr>
            <a:r>
              <a:rPr dirty="0"/>
              <a:t>loss of overall microbial diversity (think about alpha diversity)</a:t>
            </a:r>
          </a:p>
          <a:p>
            <a:pPr marL="0" lvl="0" indent="0">
              <a:buNone/>
            </a:pPr>
            <a:endParaRPr dirty="0"/>
          </a:p>
          <a:p>
            <a:pPr marL="0" lvl="0" indent="0">
              <a:buNone/>
            </a:pPr>
            <a:r>
              <a:rPr dirty="0"/>
              <a:t>Disease oriented microbiome creates a suitable environment for pathogenic microbes.</a:t>
            </a:r>
          </a:p>
          <a:p>
            <a:pPr marL="0" lvl="0" indent="0">
              <a:buNone/>
            </a:pPr>
            <a:endParaRPr dirty="0"/>
          </a:p>
          <a:p>
            <a:pPr marL="0" lvl="0" indent="0">
              <a:buNone/>
            </a:pPr>
            <a:r>
              <a:rPr dirty="0"/>
              <a:t>Rich metagenomics content believed to be “good”.</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29</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The hepatitis B virus (HBV) is one of the most widespread human pathogens known today, yet its origin and evolutionary history are still unclear and controversial. Here, we report the analysis of three ancient HBV genomes recovered from human skeletons found at three different archaeological sites in Germany. We reconstructed two Neolithic and one medieval HBV genome by de novo assembly from shotgun DNA sequencing data.</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31</a:t>
            </a:r>
          </a:p>
          <a:p>
            <a:pPr marL="0" lvl="0" indent="0">
              <a:buNone/>
            </a:pPr>
            <a:endParaRPr/>
          </a:p>
          <a:p>
            <a:pPr marL="0" lvl="0" indent="0">
              <a:buNone/>
            </a:pPr>
            <a:r>
              <a:t>Results showed that the ancient lineages extinct</a:t>
            </a:r>
          </a:p>
          <a:p>
            <a:pPr marL="0" lvl="0" indent="0">
              <a:buNone/>
            </a:pPr>
            <a:endParaRPr/>
          </a:p>
          <a:p>
            <a:pPr marL="0" lvl="0" indent="0">
              <a:buNone/>
            </a:pPr>
            <a:r>
              <a:t>Results suggests that has circulated in the European population for at least 7000 years.</a:t>
            </a:r>
          </a:p>
          <a:p>
            <a:pPr marL="0" lvl="0" indent="0">
              <a:buNone/>
            </a:pPr>
            <a:endParaRPr/>
          </a:p>
          <a:p>
            <a:pPr marL="0" lvl="0" indent="0">
              <a:buNone/>
            </a:pPr>
            <a:r>
              <a:t>The Neolithic HBV genomes show a high genomic similarity to each other. In a phylogenetic network, they do not group with any human-associated HBV genome and are most closely related to those infecting African non-human primates. The ancient viruses appear to represent distinct lineages that have no close relatives today and possibly went extinct. Our results reveal the great potential of ancient DNA from human skeletons in order to study the long-time evolution of blood borne viruses.</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32</a:t>
            </a:r>
          </a:p>
          <a:p>
            <a:pPr marL="0" lvl="0" indent="0">
              <a:buNone/>
            </a:pPr>
            <a:endParaRPr/>
          </a:p>
          <a:p>
            <a:pPr marL="0" lvl="0" indent="0">
              <a:buNone/>
            </a:pPr>
            <a:r>
              <a:t>References and additional readings:</a:t>
            </a:r>
          </a:p>
          <a:p>
            <a:pPr marL="0" lvl="0" indent="0">
              <a:buNone/>
            </a:pPr>
            <a:endParaRPr/>
          </a:p>
          <a:p>
            <a:pPr marL="0" lvl="0" indent="0">
              <a:buNone/>
            </a:pPr>
            <a:r>
              <a:t>Petersen, C., &amp; Round, J. L. (2014, July). “Defining dysbiosis and its influence on host immunity and disease.” Cellular Microbiology. Wiley-Blackwell. http://doi.org/10.1111/cmi.12308</a:t>
            </a:r>
          </a:p>
          <a:p>
            <a:pPr marL="0" lvl="0" indent="0">
              <a:buNone/>
            </a:pPr>
            <a:endParaRPr/>
          </a:p>
          <a:p>
            <a:pPr marL="0" lvl="0" indent="0">
              <a:buNone/>
            </a:pPr>
            <a:r>
              <a:t>Lloyd-Price, J., Abu-Ali, G., &amp; Huttenhower, C. (2016). “The healthy human microbiome.” Genome Medicine. http://doi.org/10.1186/s13073-016-0307-y</a:t>
            </a:r>
          </a:p>
          <a:p>
            <a:pPr marL="0" lvl="0" indent="0">
              <a:buNone/>
            </a:pPr>
            <a:endParaRPr/>
          </a:p>
          <a:p>
            <a:pPr marL="0" lvl="0" indent="0">
              <a:buNone/>
            </a:pPr>
            <a:r>
              <a:t>Maixner, F., Krause-Kyora, B., Turaev, D., Herbig, A., Hoopmann, M. R., Hallows, J. L., … Zink, A. (2016). “The 5300-year-old Helicobacter pylori genome of the Iceman.” Science, 351 (6269), 162–165. http://doi.org/10.1126/science.aad2545</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So, there could be two questions. First question will be what type of microbiome we will observe from an ancient microbiome study? Will it be a disease oriented microbiome or ancestral state of the microbiome? And the second question will be could we observe a particular pathogenic microbe?</a:t>
            </a:r>
          </a:p>
          <a:p>
            <a:pPr marL="0" lvl="0" indent="0">
              <a:buNone/>
            </a:pPr>
            <a:endParaRPr dirty="0"/>
          </a:p>
          <a:p>
            <a:pPr marL="0" lvl="0" indent="0">
              <a:buNone/>
            </a:pPr>
            <a:r>
              <a:rPr dirty="0"/>
              <a:t>To answer the first question we need a sample type that could conserve the ancestral microbe over long periods of time. Luckily we have some sample types that have this ability:</a:t>
            </a:r>
          </a:p>
          <a:p>
            <a:pPr marL="0" lvl="0" indent="0">
              <a:buNone/>
            </a:pPr>
            <a:endParaRPr dirty="0"/>
          </a:p>
          <a:p>
            <a:pPr marL="171450" lvl="0" indent="-171450">
              <a:buFont typeface="Arial" panose="020B0604020202020204" pitchFamily="34" charset="0"/>
              <a:buChar char="•"/>
            </a:pPr>
            <a:r>
              <a:rPr dirty="0"/>
              <a:t>dental calculus</a:t>
            </a:r>
            <a:endParaRPr lang="tr-TR" dirty="0"/>
          </a:p>
          <a:p>
            <a:pPr marL="171450" lvl="0" indent="-171450">
              <a:buFont typeface="Arial" panose="020B0604020202020204" pitchFamily="34" charset="0"/>
              <a:buChar char="•"/>
            </a:pPr>
            <a:r>
              <a:rPr dirty="0"/>
              <a:t>mummified tissues</a:t>
            </a:r>
            <a:endParaRPr lang="tr-TR" dirty="0"/>
          </a:p>
          <a:p>
            <a:pPr marL="171450" lvl="0" indent="-171450">
              <a:buFont typeface="Arial" panose="020B0604020202020204" pitchFamily="34" charset="0"/>
              <a:buChar char="•"/>
            </a:pPr>
            <a:r>
              <a:rPr dirty="0"/>
              <a:t>chewed mastic particles</a:t>
            </a:r>
          </a:p>
          <a:p>
            <a:pPr marL="0" lvl="0" indent="0">
              <a:buNone/>
            </a:pPr>
            <a:endParaRPr dirty="0"/>
          </a:p>
          <a:p>
            <a:pPr marL="0" lvl="0" indent="0">
              <a:buNone/>
            </a:pPr>
            <a:r>
              <a:rPr dirty="0"/>
              <a:t>For the second question we need a sampling strategy for a specific microbe. For example, it is shown that dental pulps have a richer microbial species content then other parts of the body</a:t>
            </a:r>
          </a:p>
          <a:p>
            <a:pPr marL="0" lvl="0" indent="0">
              <a:buNone/>
            </a:pPr>
            <a:endParaRPr dirty="0"/>
          </a:p>
          <a:p>
            <a:pPr marL="0" lvl="0" indent="0">
              <a:buNone/>
            </a:pPr>
            <a:r>
              <a:rPr dirty="0"/>
              <a:t>Also dental pulp could conserve blood borne pathogens.</a:t>
            </a:r>
          </a:p>
          <a:p>
            <a:pPr marL="0" lvl="0" indent="0">
              <a:buNone/>
            </a:pPr>
            <a:endParaRPr dirty="0"/>
          </a:p>
          <a:p>
            <a:pPr marL="0" lvl="0" indent="0">
              <a:buNone/>
            </a:pPr>
            <a:r>
              <a:rPr dirty="0"/>
              <a:t>But there are documented cases that other type of materials also conserve some pathogens (long bones). Especially if there are visible lesions.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The type of the historical material defines how we could move.</a:t>
            </a:r>
          </a:p>
          <a:p>
            <a:pPr marL="0" lvl="0" indent="0">
              <a:buNone/>
            </a:pPr>
            <a:endParaRPr dirty="0"/>
          </a:p>
          <a:p>
            <a:pPr marL="0" lvl="0" indent="0">
              <a:buNone/>
            </a:pPr>
            <a:r>
              <a:rPr dirty="0"/>
              <a:t>Add distances Pathogen genomics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extLst>
      <p:ext uri="{BB962C8B-B14F-4D97-AF65-F5344CB8AC3E}">
        <p14:creationId xmlns:p14="http://schemas.microsoft.com/office/powerpoint/2010/main" val="3141823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Ancient calculus is one of the useful samples to study ancestral microbiome state. Oral microbiome is important since it is first entry point of our bodies. Changes in our diet, our lifestyle immediately affects oral microbiome.</a:t>
            </a:r>
          </a:p>
          <a:p>
            <a:pPr marL="0" lvl="0" indent="0">
              <a:buNone/>
            </a:pPr>
            <a:endParaRPr dirty="0"/>
          </a:p>
          <a:p>
            <a:pPr marL="0" lvl="0" indent="0">
              <a:buNone/>
            </a:pPr>
            <a:r>
              <a:rPr dirty="0"/>
              <a:t>This study uses amplicon sequencing strategy. They amplified 16S regions that targets bacterial pathogens.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It is a good idea to compare ancient microbial composition with reference microbiome studies. In here they use Human Oral Microbiome Database to see if they </a:t>
            </a:r>
            <a:r>
              <a:rPr dirty="0" err="1"/>
              <a:t>catched</a:t>
            </a:r>
            <a:r>
              <a:rPr dirty="0"/>
              <a:t> the essence of oral microbiome.</a:t>
            </a:r>
          </a:p>
          <a:p>
            <a:pPr marL="0" lvl="0" indent="0">
              <a:buNone/>
            </a:pPr>
            <a:endParaRPr dirty="0"/>
          </a:p>
          <a:p>
            <a:pPr marL="0" lvl="0" indent="0">
              <a:buNone/>
            </a:pPr>
            <a:r>
              <a:rPr dirty="0"/>
              <a:t>Phylum composition shows good similarity to modern oral microbiome studies. In a healthy oral microbiome, Firmicutes, Fusobacteria and </a:t>
            </a:r>
            <a:r>
              <a:rPr dirty="0" err="1"/>
              <a:t>Acidobacteria</a:t>
            </a:r>
            <a:r>
              <a:rPr dirty="0"/>
              <a:t> phyla dominates.</a:t>
            </a:r>
          </a:p>
          <a:p>
            <a:pPr marL="0" lvl="0" indent="0">
              <a:buNone/>
            </a:pPr>
            <a:endParaRPr dirty="0"/>
          </a:p>
          <a:p>
            <a:pPr marL="0" lvl="0" indent="0">
              <a:buNone/>
            </a:pPr>
            <a:r>
              <a:rPr dirty="0"/>
              <a:t>That result shows that ancient calculus could conserve oral microbiome over a long periods of time.</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However phylum composition is not the only thing that we should focus. As we talked in the first part of the lecture, species richness plays an in important role. Loss of species diversity is a sign of dysbiosis.</a:t>
            </a:r>
          </a:p>
          <a:p>
            <a:pPr marL="0" lvl="0" indent="0">
              <a:buNone/>
            </a:pPr>
            <a:endParaRPr dirty="0"/>
          </a:p>
          <a:p>
            <a:pPr marL="0" lvl="0" indent="0">
              <a:buNone/>
            </a:pPr>
            <a:r>
              <a:rPr dirty="0"/>
              <a:t>In this figure, they calculated the phylogenetic diversity using V3 sequences.</a:t>
            </a:r>
          </a:p>
          <a:p>
            <a:pPr marL="0" lvl="0" indent="0">
              <a:buNone/>
            </a:pPr>
            <a:endParaRPr dirty="0"/>
          </a:p>
          <a:p>
            <a:pPr marL="0" lvl="0" indent="0">
              <a:buNone/>
            </a:pPr>
            <a:r>
              <a:rPr dirty="0"/>
              <a:t>This figure shows that there is a loss of diversity in modern oral microbiomes. That means a disease associated configuration. So authors concluded that modern oral microbiome could have a more disease-oriented state.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This is another calculus study. The authors sought how diet affects the overall oral microbiota. Authors have used both amplicon and shotgun sequencing strategies.</a:t>
            </a:r>
          </a:p>
          <a:p>
            <a:pPr marL="0" lvl="0" indent="0">
              <a:buNone/>
            </a:pPr>
            <a:endParaRPr dirty="0"/>
          </a:p>
          <a:p>
            <a:pPr marL="171450" lvl="0" indent="-171450">
              <a:buFont typeface="Arial" panose="020B0604020202020204" pitchFamily="34" charset="0"/>
              <a:buChar char="•"/>
            </a:pPr>
            <a:r>
              <a:rPr dirty="0"/>
              <a:t>Spy cave: A meat based diet observed in Neandertals in Belgium Spy cave</a:t>
            </a:r>
          </a:p>
          <a:p>
            <a:pPr marL="0" lvl="0" indent="0">
              <a:buNone/>
            </a:pPr>
            <a:endParaRPr dirty="0"/>
          </a:p>
          <a:p>
            <a:pPr marL="171450" lvl="0" indent="-171450">
              <a:buFont typeface="Arial" panose="020B0604020202020204" pitchFamily="34" charset="0"/>
              <a:buChar char="•"/>
            </a:pPr>
            <a:r>
              <a:rPr lang="tr-TR" dirty="0"/>
              <a:t> </a:t>
            </a:r>
            <a:r>
              <a:rPr dirty="0"/>
              <a:t>El </a:t>
            </a:r>
            <a:r>
              <a:rPr dirty="0" err="1"/>
              <a:t>Sidron</a:t>
            </a:r>
            <a:r>
              <a:rPr dirty="0"/>
              <a:t>: No meat was detected in El </a:t>
            </a:r>
            <a:r>
              <a:rPr dirty="0" err="1"/>
              <a:t>Sidron</a:t>
            </a:r>
            <a:r>
              <a:rPr dirty="0"/>
              <a:t>, Spain</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1/10/20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rPr lang="en-GB" noProof="0" dirty="0"/>
              <a:t>Ancient Diseases</a:t>
            </a:r>
          </a:p>
        </p:txBody>
      </p:sp>
      <p:sp>
        <p:nvSpPr>
          <p:cNvPr id="3" name="Subtitle 2"/>
          <p:cNvSpPr>
            <a:spLocks noGrp="1"/>
          </p:cNvSpPr>
          <p:nvPr>
            <p:ph type="subTitle" idx="1"/>
          </p:nvPr>
        </p:nvSpPr>
        <p:spPr>
          <a:xfrm>
            <a:off x="1371600" y="3886200"/>
            <a:ext cx="6400800" cy="1752600"/>
          </a:xfrm>
        </p:spPr>
        <p:txBody>
          <a:bodyPr/>
          <a:lstStyle/>
          <a:p>
            <a:pPr marL="0" lvl="0" indent="0">
              <a:buNone/>
            </a:pPr>
            <a:br>
              <a:rPr lang="en-GB" noProof="0" dirty="0"/>
            </a:br>
            <a:br>
              <a:rPr lang="en-GB" noProof="0" dirty="0"/>
            </a:br>
            <a:r>
              <a:rPr lang="en-GB" noProof="0" dirty="0"/>
              <a:t>Emrah Kırdök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14.png"/>
          <p:cNvPicPr>
            <a:picLocks noGrp="1" noChangeAspect="1"/>
          </p:cNvPicPr>
          <p:nvPr/>
        </p:nvPicPr>
        <p:blipFill>
          <a:blip r:embed="rId3"/>
          <a:stretch>
            <a:fillRect/>
          </a:stretch>
        </p:blipFill>
        <p:spPr bwMode="auto">
          <a:xfrm>
            <a:off x="457200" y="1704009"/>
            <a:ext cx="8229600" cy="1993900"/>
          </a:xfrm>
          <a:prstGeom prst="rect">
            <a:avLst/>
          </a:prstGeom>
          <a:noFill/>
          <a:ln w="9525">
            <a:noFill/>
            <a:headEnd/>
            <a:tailEnd/>
          </a:ln>
        </p:spPr>
      </p:pic>
      <p:sp>
        <p:nvSpPr>
          <p:cNvPr id="5" name="Title 4">
            <a:extLst>
              <a:ext uri="{FF2B5EF4-FFF2-40B4-BE49-F238E27FC236}">
                <a16:creationId xmlns:a16="http://schemas.microsoft.com/office/drawing/2014/main" id="{7761B8F1-D79D-A841-8208-B63B56D61F11}"/>
              </a:ext>
            </a:extLst>
          </p:cNvPr>
          <p:cNvSpPr>
            <a:spLocks noGrp="1"/>
          </p:cNvSpPr>
          <p:nvPr>
            <p:ph type="title"/>
          </p:nvPr>
        </p:nvSpPr>
        <p:spPr/>
        <p:txBody>
          <a:bodyPr/>
          <a:lstStyle/>
          <a:p>
            <a:endParaRPr lang="en-GB" noProof="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16.png"/>
          <p:cNvPicPr>
            <a:picLocks noGrp="1" noChangeAspect="1"/>
          </p:cNvPicPr>
          <p:nvPr/>
        </p:nvPicPr>
        <p:blipFill>
          <a:blip r:embed="rId3"/>
          <a:stretch>
            <a:fillRect/>
          </a:stretch>
        </p:blipFill>
        <p:spPr bwMode="auto">
          <a:xfrm>
            <a:off x="2139950" y="1162878"/>
            <a:ext cx="4864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UPGMA clustering of Bray-Curtis distances of microbial compositions</a:t>
            </a:r>
          </a:p>
        </p:txBody>
      </p:sp>
      <p:sp>
        <p:nvSpPr>
          <p:cNvPr id="6" name="Title 5">
            <a:extLst>
              <a:ext uri="{FF2B5EF4-FFF2-40B4-BE49-F238E27FC236}">
                <a16:creationId xmlns:a16="http://schemas.microsoft.com/office/drawing/2014/main" id="{FE809695-58E4-394F-B6FA-60247DE45AA3}"/>
              </a:ext>
            </a:extLst>
          </p:cNvPr>
          <p:cNvSpPr>
            <a:spLocks noGrp="1"/>
          </p:cNvSpPr>
          <p:nvPr>
            <p:ph type="title"/>
          </p:nvPr>
        </p:nvSpPr>
        <p:spPr/>
        <p:txBody>
          <a:bodyPr/>
          <a:lstStyle/>
          <a:p>
            <a:endParaRPr lang="en-GB" noProof="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lang="en-GB" noProof="0" dirty="0"/>
              <a:t>Pathogen genomes:</a:t>
            </a:r>
          </a:p>
          <a:p>
            <a:pPr lvl="1"/>
            <a:r>
              <a:rPr lang="en-GB" i="1" noProof="0" dirty="0"/>
              <a:t>Methanobrevibacter oralis</a:t>
            </a:r>
          </a:p>
          <a:p>
            <a:pPr lvl="1"/>
            <a:r>
              <a:rPr lang="en-GB" noProof="0" dirty="0"/>
              <a:t>Red complex</a:t>
            </a:r>
          </a:p>
          <a:p>
            <a:pPr lvl="2"/>
            <a:r>
              <a:rPr lang="en-GB" dirty="0"/>
              <a:t>Species that are responsible for periodontitis</a:t>
            </a:r>
            <a:endParaRPr lang="en-GB" noProof="0" dirty="0"/>
          </a:p>
        </p:txBody>
      </p:sp>
      <p:sp>
        <p:nvSpPr>
          <p:cNvPr id="5" name="Title 4">
            <a:extLst>
              <a:ext uri="{FF2B5EF4-FFF2-40B4-BE49-F238E27FC236}">
                <a16:creationId xmlns:a16="http://schemas.microsoft.com/office/drawing/2014/main" id="{EBF801D3-BE43-D74B-BE6C-4ADC8D7F0DD1}"/>
              </a:ext>
            </a:extLst>
          </p:cNvPr>
          <p:cNvSpPr>
            <a:spLocks noGrp="1"/>
          </p:cNvSpPr>
          <p:nvPr>
            <p:ph type="title"/>
          </p:nvPr>
        </p:nvSpPr>
        <p:spPr/>
        <p:txBody>
          <a:bodyPr/>
          <a:lstStyle/>
          <a:p>
            <a:endParaRPr lang="en-GB" noProof="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17.png"/>
          <p:cNvPicPr>
            <a:picLocks noGrp="1" noChangeAspect="1"/>
          </p:cNvPicPr>
          <p:nvPr/>
        </p:nvPicPr>
        <p:blipFill>
          <a:blip r:embed="rId3"/>
          <a:stretch>
            <a:fillRect/>
          </a:stretch>
        </p:blipFill>
        <p:spPr bwMode="auto">
          <a:xfrm>
            <a:off x="457200" y="1145209"/>
            <a:ext cx="8229600" cy="3086100"/>
          </a:xfrm>
          <a:prstGeom prst="rect">
            <a:avLst/>
          </a:prstGeom>
          <a:noFill/>
          <a:ln w="9525">
            <a:noFill/>
            <a:headEnd/>
            <a:tailEnd/>
          </a:ln>
        </p:spPr>
      </p:pic>
      <p:sp>
        <p:nvSpPr>
          <p:cNvPr id="5" name="Title 4">
            <a:extLst>
              <a:ext uri="{FF2B5EF4-FFF2-40B4-BE49-F238E27FC236}">
                <a16:creationId xmlns:a16="http://schemas.microsoft.com/office/drawing/2014/main" id="{CC808E00-AA41-414F-8B04-281E28C31751}"/>
              </a:ext>
            </a:extLst>
          </p:cNvPr>
          <p:cNvSpPr>
            <a:spLocks noGrp="1"/>
          </p:cNvSpPr>
          <p:nvPr>
            <p:ph type="title"/>
          </p:nvPr>
        </p:nvSpPr>
        <p:spPr/>
        <p:txBody>
          <a:bodyPr/>
          <a:lstStyle/>
          <a:p>
            <a:endParaRPr lang="en-GB" noProof="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18.png"/>
          <p:cNvPicPr>
            <a:picLocks noGrp="1" noChangeAspect="1"/>
          </p:cNvPicPr>
          <p:nvPr/>
        </p:nvPicPr>
        <p:blipFill>
          <a:blip r:embed="rId3"/>
          <a:stretch>
            <a:fillRect/>
          </a:stretch>
        </p:blipFill>
        <p:spPr bwMode="auto">
          <a:xfrm>
            <a:off x="787400" y="1417638"/>
            <a:ext cx="75692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Ecological distances transformed using PCA (A), Phylum profiles in mastics (B)</a:t>
            </a:r>
          </a:p>
        </p:txBody>
      </p:sp>
      <p:sp>
        <p:nvSpPr>
          <p:cNvPr id="6" name="Title 5">
            <a:extLst>
              <a:ext uri="{FF2B5EF4-FFF2-40B4-BE49-F238E27FC236}">
                <a16:creationId xmlns:a16="http://schemas.microsoft.com/office/drawing/2014/main" id="{F92D3259-85E4-CC46-B8E2-EF0663B4B76C}"/>
              </a:ext>
            </a:extLst>
          </p:cNvPr>
          <p:cNvSpPr>
            <a:spLocks noGrp="1"/>
          </p:cNvSpPr>
          <p:nvPr>
            <p:ph type="title"/>
          </p:nvPr>
        </p:nvSpPr>
        <p:spPr/>
        <p:txBody>
          <a:bodyPr/>
          <a:lstStyle/>
          <a:p>
            <a:endParaRPr lang="en-GB" noProof="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buNone/>
            </a:pPr>
            <a:r>
              <a:rPr lang="en-GB" noProof="0" dirty="0"/>
              <a:t>They found some pathogens:</a:t>
            </a:r>
          </a:p>
          <a:p>
            <a:pPr lvl="1"/>
            <a:r>
              <a:rPr lang="en-GB" i="1" noProof="0" dirty="0"/>
              <a:t>Streptococcus </a:t>
            </a:r>
            <a:r>
              <a:rPr lang="en-GB" i="1" noProof="0" dirty="0" err="1"/>
              <a:t>pneumoniaea</a:t>
            </a:r>
            <a:endParaRPr lang="en-GB" i="1" noProof="0" dirty="0"/>
          </a:p>
          <a:p>
            <a:pPr lvl="1"/>
            <a:r>
              <a:rPr lang="en-GB" noProof="0" dirty="0"/>
              <a:t>Epstein-Barr Virus</a:t>
            </a:r>
          </a:p>
          <a:p>
            <a:pPr lvl="1"/>
            <a:r>
              <a:rPr lang="en-GB" noProof="0" dirty="0"/>
              <a:t>Red complex</a:t>
            </a:r>
          </a:p>
        </p:txBody>
      </p:sp>
      <p:sp>
        <p:nvSpPr>
          <p:cNvPr id="5" name="Title 4">
            <a:extLst>
              <a:ext uri="{FF2B5EF4-FFF2-40B4-BE49-F238E27FC236}">
                <a16:creationId xmlns:a16="http://schemas.microsoft.com/office/drawing/2014/main" id="{CE425A8C-342C-C544-A455-16B02EF866CB}"/>
              </a:ext>
            </a:extLst>
          </p:cNvPr>
          <p:cNvSpPr>
            <a:spLocks noGrp="1"/>
          </p:cNvSpPr>
          <p:nvPr>
            <p:ph type="title"/>
          </p:nvPr>
        </p:nvSpPr>
        <p:spPr/>
        <p:txBody>
          <a:bodyPr/>
          <a:lstStyle/>
          <a:p>
            <a:endParaRPr lang="en-GB" noProof="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Links with disease</a:t>
            </a:r>
          </a:p>
        </p:txBody>
      </p:sp>
      <p:sp>
        <p:nvSpPr>
          <p:cNvPr id="3" name="Content Placeholder 2"/>
          <p:cNvSpPr>
            <a:spLocks noGrp="1"/>
          </p:cNvSpPr>
          <p:nvPr>
            <p:ph idx="1"/>
          </p:nvPr>
        </p:nvSpPr>
        <p:spPr/>
        <p:txBody>
          <a:bodyPr/>
          <a:lstStyle/>
          <a:p>
            <a:pPr marL="0" lvl="0" indent="0">
              <a:buNone/>
            </a:pPr>
            <a:r>
              <a:rPr lang="en-GB" noProof="0" dirty="0"/>
              <a:t>How a disease oriented microbiome cause diseases? </a:t>
            </a:r>
          </a:p>
          <a:p>
            <a:pPr marL="0" lvl="0" indent="0">
              <a:buNone/>
            </a:pPr>
            <a:endParaRPr lang="en-GB" noProof="0" dirty="0"/>
          </a:p>
          <a:p>
            <a:pPr marL="0" lvl="0" indent="0">
              <a:buNone/>
            </a:pPr>
            <a:r>
              <a:rPr lang="en-GB" noProof="0" dirty="0"/>
              <a:t>- Bacteraemia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Pathogen genomics</a:t>
            </a:r>
          </a:p>
        </p:txBody>
      </p:sp>
      <p:sp>
        <p:nvSpPr>
          <p:cNvPr id="3" name="Content Placeholder 2"/>
          <p:cNvSpPr>
            <a:spLocks noGrp="1"/>
          </p:cNvSpPr>
          <p:nvPr>
            <p:ph idx="1"/>
          </p:nvPr>
        </p:nvSpPr>
        <p:spPr/>
        <p:txBody>
          <a:bodyPr/>
          <a:lstStyle/>
          <a:p>
            <a:pPr lvl="1"/>
            <a:r>
              <a:rPr lang="en-GB" noProof="0" dirty="0"/>
              <a:t>Epidemics!</a:t>
            </a:r>
          </a:p>
          <a:p>
            <a:pPr lvl="1"/>
            <a:r>
              <a:rPr lang="en-GB" noProof="0" dirty="0"/>
              <a:t>Plague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8C3011-5BCA-3B40-9D92-BC33730D5FBB}"/>
              </a:ext>
            </a:extLst>
          </p:cNvPr>
          <p:cNvSpPr/>
          <p:nvPr/>
        </p:nvSpPr>
        <p:spPr>
          <a:xfrm>
            <a:off x="457200" y="1605280"/>
            <a:ext cx="1188720"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Sample</a:t>
            </a:r>
            <a:endParaRPr lang="tr-TR" dirty="0"/>
          </a:p>
        </p:txBody>
      </p:sp>
      <p:sp>
        <p:nvSpPr>
          <p:cNvPr id="7" name="Rectangle 6">
            <a:extLst>
              <a:ext uri="{FF2B5EF4-FFF2-40B4-BE49-F238E27FC236}">
                <a16:creationId xmlns:a16="http://schemas.microsoft.com/office/drawing/2014/main" id="{DBE83AFC-A364-0E4E-B98A-3159AED24E83}"/>
              </a:ext>
            </a:extLst>
          </p:cNvPr>
          <p:cNvSpPr/>
          <p:nvPr/>
        </p:nvSpPr>
        <p:spPr>
          <a:xfrm>
            <a:off x="2698748" y="1622061"/>
            <a:ext cx="1188720"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t>DNA</a:t>
            </a:r>
          </a:p>
        </p:txBody>
      </p:sp>
      <p:sp>
        <p:nvSpPr>
          <p:cNvPr id="9" name="Rectangle 8">
            <a:extLst>
              <a:ext uri="{FF2B5EF4-FFF2-40B4-BE49-F238E27FC236}">
                <a16:creationId xmlns:a16="http://schemas.microsoft.com/office/drawing/2014/main" id="{173EA190-6D84-1C40-8984-ED6945B7A7B1}"/>
              </a:ext>
            </a:extLst>
          </p:cNvPr>
          <p:cNvSpPr/>
          <p:nvPr/>
        </p:nvSpPr>
        <p:spPr>
          <a:xfrm>
            <a:off x="5233104" y="1642381"/>
            <a:ext cx="1688556"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Metagenomics</a:t>
            </a:r>
            <a:endParaRPr lang="tr-TR" dirty="0"/>
          </a:p>
        </p:txBody>
      </p:sp>
      <p:cxnSp>
        <p:nvCxnSpPr>
          <p:cNvPr id="10" name="Straight Arrow Connector 9">
            <a:extLst>
              <a:ext uri="{FF2B5EF4-FFF2-40B4-BE49-F238E27FC236}">
                <a16:creationId xmlns:a16="http://schemas.microsoft.com/office/drawing/2014/main" id="{F79E53C8-F79D-0045-83FE-E8DD750401B5}"/>
              </a:ext>
            </a:extLst>
          </p:cNvPr>
          <p:cNvCxnSpPr>
            <a:cxnSpLocks/>
            <a:stCxn id="6" idx="3"/>
            <a:endCxn id="7" idx="1"/>
          </p:cNvCxnSpPr>
          <p:nvPr/>
        </p:nvCxnSpPr>
        <p:spPr>
          <a:xfrm>
            <a:off x="1645920" y="1889760"/>
            <a:ext cx="1052828" cy="167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B9C9451-9A7E-5048-A8EB-50DE6A316C0C}"/>
              </a:ext>
            </a:extLst>
          </p:cNvPr>
          <p:cNvCxnSpPr>
            <a:cxnSpLocks/>
            <a:stCxn id="7" idx="3"/>
            <a:endCxn id="9" idx="1"/>
          </p:cNvCxnSpPr>
          <p:nvPr/>
        </p:nvCxnSpPr>
        <p:spPr>
          <a:xfrm>
            <a:off x="3887468" y="1906541"/>
            <a:ext cx="1345636" cy="203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C1BAF530-8E35-A24B-B9A6-5127D26BD232}"/>
              </a:ext>
            </a:extLst>
          </p:cNvPr>
          <p:cNvSpPr/>
          <p:nvPr/>
        </p:nvSpPr>
        <p:spPr>
          <a:xfrm>
            <a:off x="6100811" y="3534092"/>
            <a:ext cx="1688556"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Microbial</a:t>
            </a:r>
            <a:r>
              <a:rPr lang="tr-TR" dirty="0"/>
              <a:t> </a:t>
            </a:r>
            <a:r>
              <a:rPr lang="tr-TR" dirty="0" err="1"/>
              <a:t>Abundances</a:t>
            </a:r>
            <a:endParaRPr lang="tr-TR" dirty="0"/>
          </a:p>
        </p:txBody>
      </p:sp>
      <p:cxnSp>
        <p:nvCxnSpPr>
          <p:cNvPr id="13" name="Straight Arrow Connector 12">
            <a:extLst>
              <a:ext uri="{FF2B5EF4-FFF2-40B4-BE49-F238E27FC236}">
                <a16:creationId xmlns:a16="http://schemas.microsoft.com/office/drawing/2014/main" id="{DA69C2C0-4C5C-AA4B-87EF-6C2396384D6C}"/>
              </a:ext>
            </a:extLst>
          </p:cNvPr>
          <p:cNvCxnSpPr>
            <a:cxnSpLocks/>
            <a:stCxn id="9" idx="2"/>
            <a:endCxn id="12" idx="0"/>
          </p:cNvCxnSpPr>
          <p:nvPr/>
        </p:nvCxnSpPr>
        <p:spPr>
          <a:xfrm>
            <a:off x="6077382" y="2211341"/>
            <a:ext cx="867707" cy="13227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49005131-5DE6-514F-9289-644C1E291520}"/>
              </a:ext>
            </a:extLst>
          </p:cNvPr>
          <p:cNvSpPr/>
          <p:nvPr/>
        </p:nvSpPr>
        <p:spPr>
          <a:xfrm>
            <a:off x="2461306" y="3525883"/>
            <a:ext cx="1688556" cy="7248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Microbial</a:t>
            </a:r>
            <a:r>
              <a:rPr lang="tr-TR" dirty="0"/>
              <a:t> </a:t>
            </a:r>
            <a:r>
              <a:rPr lang="tr-TR" dirty="0" err="1"/>
              <a:t>Diversity</a:t>
            </a:r>
            <a:endParaRPr lang="tr-TR" dirty="0"/>
          </a:p>
        </p:txBody>
      </p:sp>
      <p:cxnSp>
        <p:nvCxnSpPr>
          <p:cNvPr id="18" name="Straight Arrow Connector 17">
            <a:extLst>
              <a:ext uri="{FF2B5EF4-FFF2-40B4-BE49-F238E27FC236}">
                <a16:creationId xmlns:a16="http://schemas.microsoft.com/office/drawing/2014/main" id="{7F97DAD2-C930-9D4D-8068-80D38BE677D6}"/>
              </a:ext>
            </a:extLst>
          </p:cNvPr>
          <p:cNvCxnSpPr>
            <a:cxnSpLocks/>
            <a:stCxn id="12" idx="1"/>
            <a:endCxn id="17" idx="3"/>
          </p:cNvCxnSpPr>
          <p:nvPr/>
        </p:nvCxnSpPr>
        <p:spPr>
          <a:xfrm flipH="1">
            <a:off x="4149862" y="3818572"/>
            <a:ext cx="1950949" cy="69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FB0C4251-54B1-7945-BD73-AEA9D84B77C8}"/>
              </a:ext>
            </a:extLst>
          </p:cNvPr>
          <p:cNvCxnSpPr>
            <a:cxnSpLocks/>
            <a:stCxn id="12" idx="2"/>
            <a:endCxn id="26" idx="0"/>
          </p:cNvCxnSpPr>
          <p:nvPr/>
        </p:nvCxnSpPr>
        <p:spPr>
          <a:xfrm flipH="1">
            <a:off x="6691357" y="4103052"/>
            <a:ext cx="253732" cy="11125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635989D2-56D6-B54C-960A-769812811A0A}"/>
              </a:ext>
            </a:extLst>
          </p:cNvPr>
          <p:cNvSpPr/>
          <p:nvPr/>
        </p:nvSpPr>
        <p:spPr>
          <a:xfrm>
            <a:off x="5847079" y="5215619"/>
            <a:ext cx="1688556" cy="7248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Pathogen</a:t>
            </a:r>
            <a:r>
              <a:rPr lang="tr-TR" dirty="0"/>
              <a:t> </a:t>
            </a:r>
            <a:r>
              <a:rPr lang="tr-TR" dirty="0" err="1"/>
              <a:t>Genomics</a:t>
            </a:r>
            <a:endParaRPr lang="tr-TR" dirty="0"/>
          </a:p>
        </p:txBody>
      </p:sp>
      <p:sp>
        <p:nvSpPr>
          <p:cNvPr id="43" name="Title 42">
            <a:extLst>
              <a:ext uri="{FF2B5EF4-FFF2-40B4-BE49-F238E27FC236}">
                <a16:creationId xmlns:a16="http://schemas.microsoft.com/office/drawing/2014/main" id="{FB7DC82C-DDDD-4046-A23C-344A350C2FDA}"/>
              </a:ext>
            </a:extLst>
          </p:cNvPr>
          <p:cNvSpPr>
            <a:spLocks noGrp="1"/>
          </p:cNvSpPr>
          <p:nvPr>
            <p:ph type="title"/>
          </p:nvPr>
        </p:nvSpPr>
        <p:spPr/>
        <p:txBody>
          <a:bodyPr/>
          <a:lstStyle/>
          <a:p>
            <a:endParaRPr lang="en-GB" noProof="0" dirty="0"/>
          </a:p>
        </p:txBody>
      </p:sp>
    </p:spTree>
    <p:extLst>
      <p:ext uri="{BB962C8B-B14F-4D97-AF65-F5344CB8AC3E}">
        <p14:creationId xmlns:p14="http://schemas.microsoft.com/office/powerpoint/2010/main" val="1470100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Epidemics</a:t>
            </a:r>
          </a:p>
        </p:txBody>
      </p:sp>
      <p:pic>
        <p:nvPicPr>
          <p:cNvPr id="3" name="Picture 1" descr="images/img19.png"/>
          <p:cNvPicPr>
            <a:picLocks noGrp="1" noChangeAspect="1"/>
          </p:cNvPicPr>
          <p:nvPr/>
        </p:nvPicPr>
        <p:blipFill>
          <a:blip r:embed="rId3"/>
          <a:stretch>
            <a:fillRect/>
          </a:stretch>
        </p:blipFill>
        <p:spPr bwMode="auto">
          <a:xfrm>
            <a:off x="457200" y="1981200"/>
            <a:ext cx="8229600" cy="32639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The epidemics history through ages (Spyrou et al., 2019)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Ancient Diseases</a:t>
            </a:r>
          </a:p>
        </p:txBody>
      </p:sp>
      <p:sp>
        <p:nvSpPr>
          <p:cNvPr id="3" name="Content Placeholder 2"/>
          <p:cNvSpPr>
            <a:spLocks noGrp="1"/>
          </p:cNvSpPr>
          <p:nvPr>
            <p:ph idx="1"/>
          </p:nvPr>
        </p:nvSpPr>
        <p:spPr/>
        <p:txBody>
          <a:bodyPr/>
          <a:lstStyle/>
          <a:p>
            <a:pPr lvl="1"/>
            <a:r>
              <a:rPr lang="en-GB" noProof="0" dirty="0"/>
              <a:t>Disease oriented microbiome</a:t>
            </a:r>
          </a:p>
          <a:p>
            <a:pPr lvl="1"/>
            <a:r>
              <a:rPr lang="en-GB" noProof="0" dirty="0"/>
              <a:t>Pathogens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20.png"/>
          <p:cNvPicPr>
            <a:picLocks noGrp="1" noChangeAspect="1"/>
          </p:cNvPicPr>
          <p:nvPr/>
        </p:nvPicPr>
        <p:blipFill>
          <a:blip r:embed="rId3"/>
          <a:stretch>
            <a:fillRect/>
          </a:stretch>
        </p:blipFill>
        <p:spPr bwMode="auto">
          <a:xfrm>
            <a:off x="1104900" y="1600200"/>
            <a:ext cx="6946900" cy="4521200"/>
          </a:xfrm>
          <a:prstGeom prst="rect">
            <a:avLst/>
          </a:prstGeom>
          <a:noFill/>
          <a:ln w="9525">
            <a:noFill/>
            <a:headEnd/>
            <a:tailEnd/>
          </a:ln>
        </p:spPr>
      </p:pic>
      <p:sp>
        <p:nvSpPr>
          <p:cNvPr id="5" name="Title 4">
            <a:extLst>
              <a:ext uri="{FF2B5EF4-FFF2-40B4-BE49-F238E27FC236}">
                <a16:creationId xmlns:a16="http://schemas.microsoft.com/office/drawing/2014/main" id="{F6C35A93-18D0-DD4F-865C-F389D0DC02C1}"/>
              </a:ext>
            </a:extLst>
          </p:cNvPr>
          <p:cNvSpPr>
            <a:spLocks noGrp="1"/>
          </p:cNvSpPr>
          <p:nvPr>
            <p:ph type="title"/>
          </p:nvPr>
        </p:nvSpPr>
        <p:spPr/>
        <p:txBody>
          <a:bodyPr/>
          <a:lstStyle/>
          <a:p>
            <a:endParaRPr lang="en-GB" noProof="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21.png"/>
          <p:cNvPicPr>
            <a:picLocks noGrp="1" noChangeAspect="1"/>
          </p:cNvPicPr>
          <p:nvPr/>
        </p:nvPicPr>
        <p:blipFill>
          <a:blip r:embed="rId3"/>
          <a:stretch>
            <a:fillRect/>
          </a:stretch>
        </p:blipFill>
        <p:spPr bwMode="auto">
          <a:xfrm>
            <a:off x="1524000" y="1600200"/>
            <a:ext cx="6083300" cy="4521200"/>
          </a:xfrm>
          <a:prstGeom prst="rect">
            <a:avLst/>
          </a:prstGeom>
          <a:noFill/>
          <a:ln w="9525">
            <a:noFill/>
            <a:headEnd/>
            <a:tailEnd/>
          </a:ln>
        </p:spPr>
      </p:pic>
      <p:sp>
        <p:nvSpPr>
          <p:cNvPr id="5" name="Title 4">
            <a:extLst>
              <a:ext uri="{FF2B5EF4-FFF2-40B4-BE49-F238E27FC236}">
                <a16:creationId xmlns:a16="http://schemas.microsoft.com/office/drawing/2014/main" id="{A4377054-9619-774F-BC61-41A0206B725F}"/>
              </a:ext>
            </a:extLst>
          </p:cNvPr>
          <p:cNvSpPr>
            <a:spLocks noGrp="1"/>
          </p:cNvSpPr>
          <p:nvPr>
            <p:ph type="title"/>
          </p:nvPr>
        </p:nvSpPr>
        <p:spPr/>
        <p:txBody>
          <a:bodyPr/>
          <a:lstStyle/>
          <a:p>
            <a:endParaRPr lang="en-GB" noProof="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22.png"/>
          <p:cNvPicPr>
            <a:picLocks noGrp="1" noChangeAspect="1"/>
          </p:cNvPicPr>
          <p:nvPr/>
        </p:nvPicPr>
        <p:blipFill>
          <a:blip r:embed="rId3"/>
          <a:stretch>
            <a:fillRect/>
          </a:stretch>
        </p:blipFill>
        <p:spPr bwMode="auto">
          <a:xfrm>
            <a:off x="921685" y="736600"/>
            <a:ext cx="7284334" cy="48768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The phylogenetic analysis of plague (Spyrou et al., 2019)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23.png"/>
          <p:cNvPicPr>
            <a:picLocks noGrp="1" noChangeAspect="1"/>
          </p:cNvPicPr>
          <p:nvPr/>
        </p:nvPicPr>
        <p:blipFill>
          <a:blip r:embed="rId3"/>
          <a:stretch>
            <a:fillRect/>
          </a:stretch>
        </p:blipFill>
        <p:spPr bwMode="auto">
          <a:xfrm>
            <a:off x="457200" y="1870006"/>
            <a:ext cx="8229600" cy="1854200"/>
          </a:xfrm>
          <a:prstGeom prst="rect">
            <a:avLst/>
          </a:prstGeom>
          <a:noFill/>
          <a:ln w="9525">
            <a:noFill/>
            <a:headEnd/>
            <a:tailEnd/>
          </a:ln>
        </p:spPr>
      </p:pic>
      <p:sp>
        <p:nvSpPr>
          <p:cNvPr id="5" name="Title 4">
            <a:extLst>
              <a:ext uri="{FF2B5EF4-FFF2-40B4-BE49-F238E27FC236}">
                <a16:creationId xmlns:a16="http://schemas.microsoft.com/office/drawing/2014/main" id="{78AF94A3-0413-5348-BBE1-B8AD6F460FF2}"/>
              </a:ext>
            </a:extLst>
          </p:cNvPr>
          <p:cNvSpPr>
            <a:spLocks noGrp="1"/>
          </p:cNvSpPr>
          <p:nvPr>
            <p:ph type="title"/>
          </p:nvPr>
        </p:nvSpPr>
        <p:spPr/>
        <p:txBody>
          <a:bodyPr/>
          <a:lstStyle/>
          <a:p>
            <a:endParaRPr lang="en-GB" noProof="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24.png"/>
          <p:cNvPicPr>
            <a:picLocks noGrp="1" noChangeAspect="1"/>
          </p:cNvPicPr>
          <p:nvPr/>
        </p:nvPicPr>
        <p:blipFill>
          <a:blip r:embed="rId3"/>
          <a:stretch>
            <a:fillRect/>
          </a:stretch>
        </p:blipFill>
        <p:spPr bwMode="auto">
          <a:xfrm>
            <a:off x="457200" y="1929295"/>
            <a:ext cx="8229600" cy="2590800"/>
          </a:xfrm>
          <a:prstGeom prst="rect">
            <a:avLst/>
          </a:prstGeom>
          <a:noFill/>
          <a:ln w="9525">
            <a:noFill/>
            <a:headEnd/>
            <a:tailEnd/>
          </a:ln>
        </p:spPr>
      </p:pic>
      <p:sp>
        <p:nvSpPr>
          <p:cNvPr id="5" name="Title 4">
            <a:extLst>
              <a:ext uri="{FF2B5EF4-FFF2-40B4-BE49-F238E27FC236}">
                <a16:creationId xmlns:a16="http://schemas.microsoft.com/office/drawing/2014/main" id="{AC7399D5-D6BF-4D46-B059-8B609817A249}"/>
              </a:ext>
            </a:extLst>
          </p:cNvPr>
          <p:cNvSpPr>
            <a:spLocks noGrp="1"/>
          </p:cNvSpPr>
          <p:nvPr>
            <p:ph type="title"/>
          </p:nvPr>
        </p:nvSpPr>
        <p:spPr/>
        <p:txBody>
          <a:bodyPr/>
          <a:lstStyle/>
          <a:p>
            <a:endParaRPr lang="en-GB" noProof="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25.png"/>
          <p:cNvPicPr>
            <a:picLocks noGrp="1" noChangeAspect="1"/>
          </p:cNvPicPr>
          <p:nvPr/>
        </p:nvPicPr>
        <p:blipFill>
          <a:blip r:embed="rId3"/>
          <a:stretch>
            <a:fillRect/>
          </a:stretch>
        </p:blipFill>
        <p:spPr bwMode="auto">
          <a:xfrm>
            <a:off x="457200" y="2197100"/>
            <a:ext cx="8229600" cy="28194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Skeletal materials with lesions</a:t>
            </a:r>
          </a:p>
        </p:txBody>
      </p:sp>
      <p:sp>
        <p:nvSpPr>
          <p:cNvPr id="6" name="Title 5">
            <a:extLst>
              <a:ext uri="{FF2B5EF4-FFF2-40B4-BE49-F238E27FC236}">
                <a16:creationId xmlns:a16="http://schemas.microsoft.com/office/drawing/2014/main" id="{26AFA2DF-2E16-B54F-81C5-7D8DB236774D}"/>
              </a:ext>
            </a:extLst>
          </p:cNvPr>
          <p:cNvSpPr>
            <a:spLocks noGrp="1"/>
          </p:cNvSpPr>
          <p:nvPr>
            <p:ph type="title"/>
          </p:nvPr>
        </p:nvSpPr>
        <p:spPr/>
        <p:txBody>
          <a:bodyPr/>
          <a:lstStyle/>
          <a:p>
            <a:endParaRPr lang="en-GB" noProof="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26.png"/>
          <p:cNvPicPr>
            <a:picLocks noGrp="1" noChangeAspect="1"/>
          </p:cNvPicPr>
          <p:nvPr/>
        </p:nvPicPr>
        <p:blipFill>
          <a:blip r:embed="rId3"/>
          <a:stretch>
            <a:fillRect/>
          </a:stretch>
        </p:blipFill>
        <p:spPr bwMode="auto">
          <a:xfrm>
            <a:off x="457200" y="2273300"/>
            <a:ext cx="8229600" cy="3187700"/>
          </a:xfrm>
          <a:prstGeom prst="rect">
            <a:avLst/>
          </a:prstGeom>
          <a:noFill/>
          <a:ln w="9525">
            <a:noFill/>
            <a:headEnd/>
            <a:tailEnd/>
          </a:ln>
        </p:spPr>
      </p:pic>
      <p:sp>
        <p:nvSpPr>
          <p:cNvPr id="5" name="Title 4">
            <a:extLst>
              <a:ext uri="{FF2B5EF4-FFF2-40B4-BE49-F238E27FC236}">
                <a16:creationId xmlns:a16="http://schemas.microsoft.com/office/drawing/2014/main" id="{F1D122ED-FCB6-5944-ABCE-ED78A84051EC}"/>
              </a:ext>
            </a:extLst>
          </p:cNvPr>
          <p:cNvSpPr>
            <a:spLocks noGrp="1"/>
          </p:cNvSpPr>
          <p:nvPr>
            <p:ph type="title"/>
          </p:nvPr>
        </p:nvSpPr>
        <p:spPr/>
        <p:txBody>
          <a:bodyPr/>
          <a:lstStyle/>
          <a:p>
            <a:endParaRPr lang="en-GB" noProof="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31.png"/>
          <p:cNvPicPr>
            <a:picLocks noGrp="1" noChangeAspect="1"/>
          </p:cNvPicPr>
          <p:nvPr/>
        </p:nvPicPr>
        <p:blipFill>
          <a:blip r:embed="rId3"/>
          <a:stretch>
            <a:fillRect/>
          </a:stretch>
        </p:blipFill>
        <p:spPr bwMode="auto">
          <a:xfrm>
            <a:off x="876300" y="1600200"/>
            <a:ext cx="7404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The sampling strategy of the gut microbiome of Öti</a:t>
            </a:r>
          </a:p>
        </p:txBody>
      </p:sp>
      <p:sp>
        <p:nvSpPr>
          <p:cNvPr id="6" name="Title 5">
            <a:extLst>
              <a:ext uri="{FF2B5EF4-FFF2-40B4-BE49-F238E27FC236}">
                <a16:creationId xmlns:a16="http://schemas.microsoft.com/office/drawing/2014/main" id="{3804E92D-AA6B-ED4D-918A-58B8E5C92A98}"/>
              </a:ext>
            </a:extLst>
          </p:cNvPr>
          <p:cNvSpPr>
            <a:spLocks noGrp="1"/>
          </p:cNvSpPr>
          <p:nvPr>
            <p:ph type="title"/>
          </p:nvPr>
        </p:nvSpPr>
        <p:spPr/>
        <p:txBody>
          <a:bodyPr/>
          <a:lstStyle/>
          <a:p>
            <a:endParaRPr lang="en-GB" noProof="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27.png"/>
          <p:cNvPicPr>
            <a:picLocks noGrp="1" noChangeAspect="1"/>
          </p:cNvPicPr>
          <p:nvPr/>
        </p:nvPicPr>
        <p:blipFill>
          <a:blip r:embed="rId3"/>
          <a:stretch>
            <a:fillRect/>
          </a:stretch>
        </p:blipFill>
        <p:spPr bwMode="auto">
          <a:xfrm>
            <a:off x="914400" y="1600200"/>
            <a:ext cx="73025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PCA analysis of Ötzi H. pylori and modern starins</a:t>
            </a:r>
          </a:p>
        </p:txBody>
      </p:sp>
      <p:sp>
        <p:nvSpPr>
          <p:cNvPr id="6" name="Title 5">
            <a:extLst>
              <a:ext uri="{FF2B5EF4-FFF2-40B4-BE49-F238E27FC236}">
                <a16:creationId xmlns:a16="http://schemas.microsoft.com/office/drawing/2014/main" id="{087378D2-0417-FA41-931D-6D72E181449E}"/>
              </a:ext>
            </a:extLst>
          </p:cNvPr>
          <p:cNvSpPr>
            <a:spLocks noGrp="1"/>
          </p:cNvSpPr>
          <p:nvPr>
            <p:ph type="title"/>
          </p:nvPr>
        </p:nvSpPr>
        <p:spPr/>
        <p:txBody>
          <a:bodyPr/>
          <a:lstStyle/>
          <a:p>
            <a:endParaRPr lang="en-GB" noProof="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img32.png"/>
          <p:cNvPicPr>
            <a:picLocks noGrp="1" noChangeAspect="1"/>
          </p:cNvPicPr>
          <p:nvPr/>
        </p:nvPicPr>
        <p:blipFill>
          <a:blip r:embed="rId3"/>
          <a:stretch>
            <a:fillRect/>
          </a:stretch>
        </p:blipFill>
        <p:spPr bwMode="auto">
          <a:xfrm>
            <a:off x="457200" y="2755900"/>
            <a:ext cx="8229600" cy="22098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Healthy Microbiome</a:t>
            </a:r>
          </a:p>
        </p:txBody>
      </p:sp>
      <p:sp>
        <p:nvSpPr>
          <p:cNvPr id="3" name="Content Placeholder 2"/>
          <p:cNvSpPr>
            <a:spLocks noGrp="1"/>
          </p:cNvSpPr>
          <p:nvPr>
            <p:ph idx="1"/>
          </p:nvPr>
        </p:nvSpPr>
        <p:spPr/>
        <p:txBody>
          <a:bodyPr/>
          <a:lstStyle/>
          <a:p>
            <a:pPr lvl="1"/>
            <a:r>
              <a:rPr lang="en-GB" noProof="0" dirty="0"/>
              <a:t>Absence of any overt disease (Lloyd-Price et al, 2016)</a:t>
            </a:r>
          </a:p>
          <a:p>
            <a:pPr lvl="1"/>
            <a:r>
              <a:rPr lang="en-GB" noProof="0" dirty="0"/>
              <a:t>Immune system and microbiome work cooperatively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GB" i="1" noProof="0" dirty="0"/>
              <a:t>Clostridium </a:t>
            </a:r>
            <a:r>
              <a:rPr lang="en-GB" i="1" noProof="0" dirty="0" err="1"/>
              <a:t>perfringes</a:t>
            </a:r>
            <a:endParaRPr lang="en-GB" i="1" noProof="0" dirty="0"/>
          </a:p>
          <a:p>
            <a:pPr lvl="2"/>
            <a:r>
              <a:rPr lang="en-GB" noProof="0" dirty="0"/>
              <a:t>Virulence genes have already existed in the ancient strain</a:t>
            </a:r>
          </a:p>
          <a:p>
            <a:pPr lvl="1"/>
            <a:r>
              <a:rPr lang="en-GB" i="1" noProof="0" dirty="0"/>
              <a:t>Pseudomonas </a:t>
            </a:r>
            <a:r>
              <a:rPr lang="en-GB" i="1" noProof="0" dirty="0" err="1"/>
              <a:t>veronii</a:t>
            </a:r>
            <a:endParaRPr lang="en-GB" i="1" noProof="0" dirty="0"/>
          </a:p>
          <a:p>
            <a:pPr lvl="2"/>
            <a:r>
              <a:rPr lang="en-GB" noProof="0" dirty="0"/>
              <a:t>Recent acquirement of antibiotic resistance genes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28.png"/>
          <p:cNvPicPr>
            <a:picLocks noGrp="1" noChangeAspect="1"/>
          </p:cNvPicPr>
          <p:nvPr/>
        </p:nvPicPr>
        <p:blipFill>
          <a:blip r:embed="rId3"/>
          <a:stretch>
            <a:fillRect/>
          </a:stretch>
        </p:blipFill>
        <p:spPr bwMode="auto">
          <a:xfrm>
            <a:off x="457200" y="2387600"/>
            <a:ext cx="8229600" cy="2946400"/>
          </a:xfrm>
          <a:prstGeom prst="rect">
            <a:avLst/>
          </a:prstGeom>
          <a:noFill/>
          <a:ln w="9525">
            <a:noFill/>
            <a:headEnd/>
            <a:tailEnd/>
          </a:ln>
        </p:spPr>
      </p:pic>
      <p:sp>
        <p:nvSpPr>
          <p:cNvPr id="5" name="Title 4">
            <a:extLst>
              <a:ext uri="{FF2B5EF4-FFF2-40B4-BE49-F238E27FC236}">
                <a16:creationId xmlns:a16="http://schemas.microsoft.com/office/drawing/2014/main" id="{AEE002FA-C306-6041-AA9F-B68B4504C12E}"/>
              </a:ext>
            </a:extLst>
          </p:cNvPr>
          <p:cNvSpPr>
            <a:spLocks noGrp="1"/>
          </p:cNvSpPr>
          <p:nvPr>
            <p:ph type="title"/>
          </p:nvPr>
        </p:nvSpPr>
        <p:spPr/>
        <p:txBody>
          <a:bodyPr/>
          <a:lstStyle/>
          <a:p>
            <a:endParaRPr lang="en-GB" noProof="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HBV</a:t>
            </a:r>
          </a:p>
        </p:txBody>
      </p:sp>
      <p:pic>
        <p:nvPicPr>
          <p:cNvPr id="3" name="Picture 1" descr="images/img29.png"/>
          <p:cNvPicPr>
            <a:picLocks noGrp="1" noChangeAspect="1"/>
          </p:cNvPicPr>
          <p:nvPr/>
        </p:nvPicPr>
        <p:blipFill>
          <a:blip r:embed="rId3"/>
          <a:stretch>
            <a:fillRect/>
          </a:stretch>
        </p:blipFill>
        <p:spPr bwMode="auto">
          <a:xfrm>
            <a:off x="1498600" y="1600200"/>
            <a:ext cx="61341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Geographic locations of the samples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HBV</a:t>
            </a:r>
          </a:p>
        </p:txBody>
      </p:sp>
      <p:pic>
        <p:nvPicPr>
          <p:cNvPr id="3" name="Picture 1" descr="images/img30.png"/>
          <p:cNvPicPr>
            <a:picLocks noGrp="1" noChangeAspect="1"/>
          </p:cNvPicPr>
          <p:nvPr/>
        </p:nvPicPr>
        <p:blipFill>
          <a:blip r:embed="rId3"/>
          <a:stretch>
            <a:fillRect/>
          </a:stretch>
        </p:blipFill>
        <p:spPr bwMode="auto">
          <a:xfrm>
            <a:off x="1485900" y="1600200"/>
            <a:ext cx="61722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The phylogenetic network of the HBv with current strains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Conclusion</a:t>
            </a:r>
          </a:p>
        </p:txBody>
      </p:sp>
      <p:sp>
        <p:nvSpPr>
          <p:cNvPr id="3" name="Content Placeholder 2"/>
          <p:cNvSpPr>
            <a:spLocks noGrp="1"/>
          </p:cNvSpPr>
          <p:nvPr>
            <p:ph idx="1"/>
          </p:nvPr>
        </p:nvSpPr>
        <p:spPr/>
        <p:txBody>
          <a:bodyPr/>
          <a:lstStyle/>
          <a:p>
            <a:pPr lvl="1"/>
            <a:r>
              <a:rPr lang="en-GB" noProof="0" dirty="0"/>
              <a:t>Ancestral state on human microbiome</a:t>
            </a:r>
          </a:p>
          <a:p>
            <a:pPr lvl="1"/>
            <a:r>
              <a:rPr lang="en-GB" noProof="0" dirty="0"/>
              <a:t>Adaptation of our microbiome</a:t>
            </a:r>
          </a:p>
          <a:p>
            <a:pPr lvl="1"/>
            <a:r>
              <a:rPr lang="en-GB" noProof="0" dirty="0"/>
              <a:t>Pathogen evolution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err="1"/>
              <a:t>Dysbiois</a:t>
            </a:r>
            <a:endParaRPr lang="en-GB" noProof="0" dirty="0"/>
          </a:p>
        </p:txBody>
      </p:sp>
      <p:sp>
        <p:nvSpPr>
          <p:cNvPr id="3" name="Content Placeholder 2"/>
          <p:cNvSpPr>
            <a:spLocks noGrp="1"/>
          </p:cNvSpPr>
          <p:nvPr>
            <p:ph idx="1"/>
          </p:nvPr>
        </p:nvSpPr>
        <p:spPr/>
        <p:txBody>
          <a:bodyPr/>
          <a:lstStyle/>
          <a:p>
            <a:pPr lvl="1"/>
            <a:r>
              <a:rPr lang="en-GB" noProof="0" dirty="0"/>
              <a:t>Departure from the healthy balance</a:t>
            </a:r>
          </a:p>
          <a:p>
            <a:pPr lvl="1"/>
            <a:r>
              <a:rPr lang="en-GB" noProof="0" dirty="0"/>
              <a:t>Opportunistic pathogens finds a chance to propagate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GB" noProof="0" dirty="0"/>
              <a:t>Ancient Diseases</a:t>
            </a:r>
          </a:p>
        </p:txBody>
      </p:sp>
      <p:sp>
        <p:nvSpPr>
          <p:cNvPr id="3" name="Content Placeholder 2"/>
          <p:cNvSpPr>
            <a:spLocks noGrp="1"/>
          </p:cNvSpPr>
          <p:nvPr>
            <p:ph idx="1"/>
          </p:nvPr>
        </p:nvSpPr>
        <p:spPr/>
        <p:txBody>
          <a:bodyPr/>
          <a:lstStyle/>
          <a:p>
            <a:pPr lvl="1"/>
            <a:r>
              <a:rPr lang="en-GB" noProof="0" dirty="0"/>
              <a:t>Do we have a disease oriented microbiome?</a:t>
            </a:r>
          </a:p>
          <a:p>
            <a:pPr lvl="1"/>
            <a:r>
              <a:rPr lang="en-GB" noProof="0" dirty="0"/>
              <a:t>Do we have a particular pathogen?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8C3011-5BCA-3B40-9D92-BC33730D5FBB}"/>
              </a:ext>
            </a:extLst>
          </p:cNvPr>
          <p:cNvSpPr/>
          <p:nvPr/>
        </p:nvSpPr>
        <p:spPr>
          <a:xfrm>
            <a:off x="457200" y="1605280"/>
            <a:ext cx="1188720"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Sample</a:t>
            </a:r>
            <a:endParaRPr lang="tr-TR" dirty="0"/>
          </a:p>
        </p:txBody>
      </p:sp>
      <p:sp>
        <p:nvSpPr>
          <p:cNvPr id="7" name="Rectangle 6">
            <a:extLst>
              <a:ext uri="{FF2B5EF4-FFF2-40B4-BE49-F238E27FC236}">
                <a16:creationId xmlns:a16="http://schemas.microsoft.com/office/drawing/2014/main" id="{DBE83AFC-A364-0E4E-B98A-3159AED24E83}"/>
              </a:ext>
            </a:extLst>
          </p:cNvPr>
          <p:cNvSpPr/>
          <p:nvPr/>
        </p:nvSpPr>
        <p:spPr>
          <a:xfrm>
            <a:off x="2698748" y="1622061"/>
            <a:ext cx="1188720"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t>DNA</a:t>
            </a:r>
          </a:p>
        </p:txBody>
      </p:sp>
      <p:sp>
        <p:nvSpPr>
          <p:cNvPr id="9" name="Rectangle 8">
            <a:extLst>
              <a:ext uri="{FF2B5EF4-FFF2-40B4-BE49-F238E27FC236}">
                <a16:creationId xmlns:a16="http://schemas.microsoft.com/office/drawing/2014/main" id="{173EA190-6D84-1C40-8984-ED6945B7A7B1}"/>
              </a:ext>
            </a:extLst>
          </p:cNvPr>
          <p:cNvSpPr/>
          <p:nvPr/>
        </p:nvSpPr>
        <p:spPr>
          <a:xfrm>
            <a:off x="5233104" y="1642381"/>
            <a:ext cx="1688556"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Metagenomics</a:t>
            </a:r>
            <a:endParaRPr lang="tr-TR" dirty="0"/>
          </a:p>
        </p:txBody>
      </p:sp>
      <p:cxnSp>
        <p:nvCxnSpPr>
          <p:cNvPr id="10" name="Straight Arrow Connector 9">
            <a:extLst>
              <a:ext uri="{FF2B5EF4-FFF2-40B4-BE49-F238E27FC236}">
                <a16:creationId xmlns:a16="http://schemas.microsoft.com/office/drawing/2014/main" id="{F79E53C8-F79D-0045-83FE-E8DD750401B5}"/>
              </a:ext>
            </a:extLst>
          </p:cNvPr>
          <p:cNvCxnSpPr>
            <a:cxnSpLocks/>
            <a:stCxn id="6" idx="3"/>
            <a:endCxn id="7" idx="1"/>
          </p:cNvCxnSpPr>
          <p:nvPr/>
        </p:nvCxnSpPr>
        <p:spPr>
          <a:xfrm>
            <a:off x="1645920" y="1889760"/>
            <a:ext cx="1052828" cy="167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B9C9451-9A7E-5048-A8EB-50DE6A316C0C}"/>
              </a:ext>
            </a:extLst>
          </p:cNvPr>
          <p:cNvCxnSpPr>
            <a:cxnSpLocks/>
            <a:stCxn id="7" idx="3"/>
            <a:endCxn id="9" idx="1"/>
          </p:cNvCxnSpPr>
          <p:nvPr/>
        </p:nvCxnSpPr>
        <p:spPr>
          <a:xfrm>
            <a:off x="3887468" y="1906541"/>
            <a:ext cx="1345636" cy="203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C1BAF530-8E35-A24B-B9A6-5127D26BD232}"/>
              </a:ext>
            </a:extLst>
          </p:cNvPr>
          <p:cNvSpPr/>
          <p:nvPr/>
        </p:nvSpPr>
        <p:spPr>
          <a:xfrm>
            <a:off x="6100811" y="3534092"/>
            <a:ext cx="1688556" cy="5689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Microbial</a:t>
            </a:r>
            <a:r>
              <a:rPr lang="tr-TR" dirty="0"/>
              <a:t> </a:t>
            </a:r>
            <a:r>
              <a:rPr lang="tr-TR" dirty="0" err="1"/>
              <a:t>Abundances</a:t>
            </a:r>
            <a:endParaRPr lang="tr-TR" dirty="0"/>
          </a:p>
        </p:txBody>
      </p:sp>
      <p:cxnSp>
        <p:nvCxnSpPr>
          <p:cNvPr id="13" name="Straight Arrow Connector 12">
            <a:extLst>
              <a:ext uri="{FF2B5EF4-FFF2-40B4-BE49-F238E27FC236}">
                <a16:creationId xmlns:a16="http://schemas.microsoft.com/office/drawing/2014/main" id="{DA69C2C0-4C5C-AA4B-87EF-6C2396384D6C}"/>
              </a:ext>
            </a:extLst>
          </p:cNvPr>
          <p:cNvCxnSpPr>
            <a:cxnSpLocks/>
            <a:stCxn id="9" idx="2"/>
            <a:endCxn id="12" idx="0"/>
          </p:cNvCxnSpPr>
          <p:nvPr/>
        </p:nvCxnSpPr>
        <p:spPr>
          <a:xfrm>
            <a:off x="6077382" y="2211341"/>
            <a:ext cx="867707" cy="13227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49005131-5DE6-514F-9289-644C1E291520}"/>
              </a:ext>
            </a:extLst>
          </p:cNvPr>
          <p:cNvSpPr/>
          <p:nvPr/>
        </p:nvSpPr>
        <p:spPr>
          <a:xfrm>
            <a:off x="2461306" y="3525883"/>
            <a:ext cx="1688556" cy="7248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Microbial</a:t>
            </a:r>
            <a:r>
              <a:rPr lang="tr-TR" dirty="0"/>
              <a:t> </a:t>
            </a:r>
            <a:r>
              <a:rPr lang="tr-TR" dirty="0" err="1"/>
              <a:t>Diversity</a:t>
            </a:r>
            <a:endParaRPr lang="tr-TR" dirty="0"/>
          </a:p>
        </p:txBody>
      </p:sp>
      <p:cxnSp>
        <p:nvCxnSpPr>
          <p:cNvPr id="18" name="Straight Arrow Connector 17">
            <a:extLst>
              <a:ext uri="{FF2B5EF4-FFF2-40B4-BE49-F238E27FC236}">
                <a16:creationId xmlns:a16="http://schemas.microsoft.com/office/drawing/2014/main" id="{7F97DAD2-C930-9D4D-8068-80D38BE677D6}"/>
              </a:ext>
            </a:extLst>
          </p:cNvPr>
          <p:cNvCxnSpPr>
            <a:cxnSpLocks/>
            <a:stCxn id="12" idx="1"/>
            <a:endCxn id="17" idx="3"/>
          </p:cNvCxnSpPr>
          <p:nvPr/>
        </p:nvCxnSpPr>
        <p:spPr>
          <a:xfrm flipH="1">
            <a:off x="4149862" y="3818572"/>
            <a:ext cx="1950949" cy="69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FB0C4251-54B1-7945-BD73-AEA9D84B77C8}"/>
              </a:ext>
            </a:extLst>
          </p:cNvPr>
          <p:cNvCxnSpPr>
            <a:cxnSpLocks/>
            <a:stCxn id="12" idx="2"/>
            <a:endCxn id="26" idx="0"/>
          </p:cNvCxnSpPr>
          <p:nvPr/>
        </p:nvCxnSpPr>
        <p:spPr>
          <a:xfrm flipH="1">
            <a:off x="6691357" y="4103052"/>
            <a:ext cx="253732" cy="11125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635989D2-56D6-B54C-960A-769812811A0A}"/>
              </a:ext>
            </a:extLst>
          </p:cNvPr>
          <p:cNvSpPr/>
          <p:nvPr/>
        </p:nvSpPr>
        <p:spPr>
          <a:xfrm>
            <a:off x="5847079" y="5215619"/>
            <a:ext cx="1688556" cy="7248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t>Pathogen</a:t>
            </a:r>
            <a:r>
              <a:rPr lang="tr-TR" dirty="0"/>
              <a:t> </a:t>
            </a:r>
            <a:r>
              <a:rPr lang="tr-TR" dirty="0" err="1"/>
              <a:t>Genomics</a:t>
            </a:r>
            <a:endParaRPr lang="tr-TR" dirty="0"/>
          </a:p>
        </p:txBody>
      </p:sp>
      <p:sp>
        <p:nvSpPr>
          <p:cNvPr id="43" name="Title 42">
            <a:extLst>
              <a:ext uri="{FF2B5EF4-FFF2-40B4-BE49-F238E27FC236}">
                <a16:creationId xmlns:a16="http://schemas.microsoft.com/office/drawing/2014/main" id="{FB7DC82C-DDDD-4046-A23C-344A350C2FDA}"/>
              </a:ext>
            </a:extLst>
          </p:cNvPr>
          <p:cNvSpPr>
            <a:spLocks noGrp="1"/>
          </p:cNvSpPr>
          <p:nvPr>
            <p:ph type="title"/>
          </p:nvPr>
        </p:nvSpPr>
        <p:spPr/>
        <p:txBody>
          <a:bodyPr/>
          <a:lstStyle/>
          <a:p>
            <a:endParaRPr lang="en-GB" noProof="0" dirty="0"/>
          </a:p>
        </p:txBody>
      </p:sp>
    </p:spTree>
    <p:extLst>
      <p:ext uri="{BB962C8B-B14F-4D97-AF65-F5344CB8AC3E}">
        <p14:creationId xmlns:p14="http://schemas.microsoft.com/office/powerpoint/2010/main" val="2864121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10.png"/>
          <p:cNvPicPr>
            <a:picLocks noGrp="1" noChangeAspect="1"/>
          </p:cNvPicPr>
          <p:nvPr/>
        </p:nvPicPr>
        <p:blipFill>
          <a:blip r:embed="rId3"/>
          <a:stretch>
            <a:fillRect/>
          </a:stretch>
        </p:blipFill>
        <p:spPr bwMode="auto">
          <a:xfrm>
            <a:off x="457200" y="2451100"/>
            <a:ext cx="8229600" cy="1955800"/>
          </a:xfrm>
          <a:prstGeom prst="rect">
            <a:avLst/>
          </a:prstGeom>
          <a:noFill/>
          <a:ln w="9525">
            <a:noFill/>
            <a:headEnd/>
            <a:tailEnd/>
          </a:ln>
        </p:spPr>
      </p:pic>
      <p:sp>
        <p:nvSpPr>
          <p:cNvPr id="5" name="Title 4">
            <a:extLst>
              <a:ext uri="{FF2B5EF4-FFF2-40B4-BE49-F238E27FC236}">
                <a16:creationId xmlns:a16="http://schemas.microsoft.com/office/drawing/2014/main" id="{6D96ABDC-2CDE-EC46-8A68-A75EA4187847}"/>
              </a:ext>
            </a:extLst>
          </p:cNvPr>
          <p:cNvSpPr>
            <a:spLocks noGrp="1"/>
          </p:cNvSpPr>
          <p:nvPr>
            <p:ph type="title"/>
          </p:nvPr>
        </p:nvSpPr>
        <p:spPr/>
        <p:txBody>
          <a:bodyPr/>
          <a:lstStyle/>
          <a:p>
            <a:endParaRPr lang="en-GB" noProof="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13.png"/>
          <p:cNvPicPr>
            <a:picLocks noGrp="1" noChangeAspect="1"/>
          </p:cNvPicPr>
          <p:nvPr/>
        </p:nvPicPr>
        <p:blipFill>
          <a:blip r:embed="rId3"/>
          <a:stretch>
            <a:fillRect/>
          </a:stretch>
        </p:blipFill>
        <p:spPr bwMode="auto">
          <a:xfrm>
            <a:off x="1446694" y="583546"/>
            <a:ext cx="6239565" cy="5029854"/>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rPr lang="en-GB" dirty="0"/>
              <a:t>Phylum composition in the samples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images/img12.png"/>
          <p:cNvPicPr>
            <a:picLocks noGrp="1" noChangeAspect="1"/>
          </p:cNvPicPr>
          <p:nvPr/>
        </p:nvPicPr>
        <p:blipFill>
          <a:blip r:embed="rId3"/>
          <a:stretch>
            <a:fillRect/>
          </a:stretch>
        </p:blipFill>
        <p:spPr bwMode="auto">
          <a:xfrm>
            <a:off x="812800" y="1600200"/>
            <a:ext cx="7518400" cy="4013200"/>
          </a:xfrm>
          <a:prstGeom prst="rect">
            <a:avLst/>
          </a:prstGeom>
          <a:noFill/>
          <a:ln w="9525">
            <a:noFill/>
            <a:headEnd/>
            <a:tailEnd/>
          </a:ln>
        </p:spPr>
      </p:pic>
      <p:sp>
        <p:nvSpPr>
          <p:cNvPr id="4" name="TextBox 3"/>
          <p:cNvSpPr txBox="1"/>
          <p:nvPr/>
        </p:nvSpPr>
        <p:spPr>
          <a:xfrm>
            <a:off x="457200" y="5613400"/>
            <a:ext cx="8229600" cy="508000"/>
          </a:xfrm>
          <a:prstGeom prst="rect">
            <a:avLst/>
          </a:prstGeom>
          <a:noFill/>
        </p:spPr>
        <p:txBody>
          <a:bodyPr/>
          <a:lstStyle/>
          <a:p>
            <a:pPr marL="0" lvl="0" indent="0" algn="ctr">
              <a:buNone/>
            </a:pPr>
            <a:r>
              <a:t>Changes in diet makes a loss in the genetic diversity</a:t>
            </a:r>
          </a:p>
        </p:txBody>
      </p:sp>
      <p:sp>
        <p:nvSpPr>
          <p:cNvPr id="6" name="Title 5">
            <a:extLst>
              <a:ext uri="{FF2B5EF4-FFF2-40B4-BE49-F238E27FC236}">
                <a16:creationId xmlns:a16="http://schemas.microsoft.com/office/drawing/2014/main" id="{A7EA62C5-4B14-564D-AD6E-55BEE6E684BE}"/>
              </a:ext>
            </a:extLst>
          </p:cNvPr>
          <p:cNvSpPr>
            <a:spLocks noGrp="1"/>
          </p:cNvSpPr>
          <p:nvPr>
            <p:ph type="title"/>
          </p:nvPr>
        </p:nvSpPr>
        <p:spPr/>
        <p:txBody>
          <a:bodyPr/>
          <a:lstStyle/>
          <a:p>
            <a:endParaRPr lang="en-GB" noProof="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3864</TotalTime>
  <Words>2344</Words>
  <Application>Microsoft Macintosh PowerPoint</Application>
  <PresentationFormat>On-screen Show (4:3)</PresentationFormat>
  <Paragraphs>279</Paragraphs>
  <Slides>34</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Ancient Diseases</vt:lpstr>
      <vt:lpstr>Ancient Diseases</vt:lpstr>
      <vt:lpstr>Healthy Microbiome</vt:lpstr>
      <vt:lpstr>Dysbiois</vt:lpstr>
      <vt:lpstr>Ancient Diseases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 with disease</vt:lpstr>
      <vt:lpstr>Pathogen genomics</vt:lpstr>
      <vt:lpstr>PowerPoint Presentation</vt:lpstr>
      <vt:lpstr>Epidemics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HBV</vt:lpstr>
      <vt:lpstr>HBV</vt:lpstr>
      <vt:lpstr>Conclusion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Ancient Diseases</dc:title>
  <dc:creator>Emrah Kırdök</dc:creator>
  <cp:keywords/>
  <cp:lastModifiedBy>Emrah Kırdök</cp:lastModifiedBy>
  <cp:revision>10</cp:revision>
  <dcterms:created xsi:type="dcterms:W3CDTF">2020-01-06T14:06:27Z</dcterms:created>
  <dcterms:modified xsi:type="dcterms:W3CDTF">2020-01-10T10:56:11Z</dcterms:modified>
</cp:coreProperties>
</file>